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Poppins"/>
      <p:regular r:id="rId25"/>
      <p:bold r:id="rId26"/>
      <p:italic r:id="rId27"/>
      <p:boldItalic r:id="rId28"/>
    </p:embeddedFont>
    <p:embeddedFont>
      <p:font typeface="Song Myung"/>
      <p:regular r:id="rId29"/>
    </p:embeddedFont>
    <p:embeddedFont>
      <p:font typeface="Poppins Medium"/>
      <p:regular r:id="rId30"/>
      <p:bold r:id="rId31"/>
      <p:italic r:id="rId32"/>
      <p:boldItalic r:id="rId33"/>
    </p:embeddedFont>
    <p:embeddedFont>
      <p:font typeface="Poppins SemiBold"/>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SongMyung-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Medium-bold.fntdata"/><Relationship Id="rId30" Type="http://schemas.openxmlformats.org/officeDocument/2006/relationships/font" Target="fonts/PoppinsMedium-regular.fntdata"/><Relationship Id="rId11" Type="http://schemas.openxmlformats.org/officeDocument/2006/relationships/slide" Target="slides/slide6.xml"/><Relationship Id="rId33" Type="http://schemas.openxmlformats.org/officeDocument/2006/relationships/font" Target="fonts/PoppinsMedium-boldItalic.fntdata"/><Relationship Id="rId10" Type="http://schemas.openxmlformats.org/officeDocument/2006/relationships/slide" Target="slides/slide5.xml"/><Relationship Id="rId32" Type="http://schemas.openxmlformats.org/officeDocument/2006/relationships/font" Target="fonts/PoppinsMedium-italic.fntdata"/><Relationship Id="rId13" Type="http://schemas.openxmlformats.org/officeDocument/2006/relationships/slide" Target="slides/slide8.xml"/><Relationship Id="rId35" Type="http://schemas.openxmlformats.org/officeDocument/2006/relationships/font" Target="fonts/PoppinsSemiBold-bold.fntdata"/><Relationship Id="rId12" Type="http://schemas.openxmlformats.org/officeDocument/2006/relationships/slide" Target="slides/slide7.xml"/><Relationship Id="rId34" Type="http://schemas.openxmlformats.org/officeDocument/2006/relationships/font" Target="fonts/PoppinsSemiBold-regular.fntdata"/><Relationship Id="rId15" Type="http://schemas.openxmlformats.org/officeDocument/2006/relationships/slide" Target="slides/slide10.xml"/><Relationship Id="rId37" Type="http://schemas.openxmlformats.org/officeDocument/2006/relationships/font" Target="fonts/PoppinsSemiBold-boldItalic.fntdata"/><Relationship Id="rId14" Type="http://schemas.openxmlformats.org/officeDocument/2006/relationships/slide" Target="slides/slide9.xml"/><Relationship Id="rId36" Type="http://schemas.openxmlformats.org/officeDocument/2006/relationships/font" Target="fonts/PoppinsSem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3d92e302f7e_2_0: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 name="Google Shape;55;g3d92e302f7e_2_0: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webinar is a behind-the-scenes look at how the Benchmark Email content team operates day to day. The goal isn't just to show what we make; it's to show how we make it, and more importantly, how the rest of the team can put it to work. By the end, you should walk away with a clear picture of the process and at least one way you can start using content more effectively in your own role. </a:t>
            </a:r>
            <a:endParaRPr/>
          </a:p>
        </p:txBody>
      </p:sp>
      <p:sp>
        <p:nvSpPr>
          <p:cNvPr id="56" name="Google Shape;56;g3d92e302f7e_2_0: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3d92e302f7e_2_191: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g3d92e302f7e_2_191: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Writing good content is only part of the job. How you structure it matters just as much, especially now that AI search is becoming a major discovery channel alongside traditional Google. We build every post with FAQ sections that directly answer the questions people are searching for, strong headings that make the page easy to scan and easy for AI tools to cite, and clean formatting that reduces cognitive load for the reader. The goal is for someone with 90 seconds to still get the main idea, while rewarding anyone who reads the whole thing. </a:t>
            </a:r>
            <a:endParaRPr/>
          </a:p>
        </p:txBody>
      </p:sp>
      <p:sp>
        <p:nvSpPr>
          <p:cNvPr id="254" name="Google Shape;254;g3d92e302f7e_2_191: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92e302f7e_2_213: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3d92e302f7e_2_213: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is the step most "we use AI for content" stories skip over. AI is genuinely useful for drafting, framing, and speeding up production, but every output needs a human editor before it goes anywhere near the publish button. AI will confidently include an uncited statistic, use phrasing that doesn't sound like us, or pad a section that should be three sentences. The edit pass is where we catch all of that, make sure the voice is right, verify any claims that need verifying, and turn a messy draft into something clean, clear, and on-brand. </a:t>
            </a:r>
            <a:endParaRPr/>
          </a:p>
        </p:txBody>
      </p:sp>
      <p:sp>
        <p:nvSpPr>
          <p:cNvPr id="278" name="Google Shape;278;g3d92e302f7e_2_213: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d92e302f7e_2_230: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d92e302f7e_2_230: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
                <a:solidFill>
                  <a:schemeClr val="dk1"/>
                </a:solidFill>
              </a:rPr>
              <a:t>Before a post goes live, we make sure it's actually doing something for the reader beyond just answering their question. That means adding internal links to related content that keeps them on the site, external links that add credibility and context, CTAs that connect the content to a relevant next step, like a guide, a free trial, a related resource, and images that support comprehension and break up the page visually. Each of these elements turns a standalone article into something that actively works within a larger content ecosystem. </a:t>
            </a:r>
            <a:endParaRPr>
              <a:solidFill>
                <a:schemeClr val="dk1"/>
              </a:solidFill>
            </a:endParaRPr>
          </a:p>
        </p:txBody>
      </p:sp>
      <p:sp>
        <p:nvSpPr>
          <p:cNvPr id="296" name="Google Shape;296;g3d92e302f7e_2_230: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d92e302f7e_2_252: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d92e302f7e_2_252: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Publishing is not the finish line, it's the starting point. The moment a piece of content goes live, it becomes a team asset. Sales can use it in follow-up emails. Support can send it to customers who have a recurring question. Marketing can pull it into email campaigns and drip sequences. HR can reference it for onboarding. The value of published content multiplies when the whole team knows it exists and knows how to use it. If a piece goes live and just sits there, it's not doing its job. </a:t>
            </a:r>
            <a:endParaRPr/>
          </a:p>
        </p:txBody>
      </p:sp>
      <p:sp>
        <p:nvSpPr>
          <p:cNvPr id="319" name="Google Shape;319;g3d92e302f7e_2_252: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d92e302f7e_2_274: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g3d92e302f7e_2_274: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Pillar content is the foundation of our SEO strategy. These are the big, authoritative pages, like our Email Marketing Guide, our Email Marketing Software page, and our comparison pages, that anchor our presence in search results for the most important topics in our category. Everything else we publish connects back to these pillars in some way. They're the pages we protect, update regularly, and make sure are always the strongest versions of themselves. </a:t>
            </a:r>
            <a:endParaRPr/>
          </a:p>
        </p:txBody>
      </p:sp>
      <p:sp>
        <p:nvSpPr>
          <p:cNvPr id="342" name="Google Shape;342;g3d92e302f7e_2_274: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d92e302f7e_2_295: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3d92e302f7e_2_295: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Evergreen posts are the workhorses of our content library. Topics like Email Segmentation 101, Email Deliverability 101, Email Marketing Metrics, and The ROI of Email Marketing don't go stale, they stay relevant month after month and continue driving traffic long after they're published. These are the posts we refresh rather than replace, and they're often the most useful pieces for the sales and support teams because they answer foundational questions that prospects and customers ask repeatedly. </a:t>
            </a:r>
            <a:endParaRPr/>
          </a:p>
        </p:txBody>
      </p:sp>
      <p:sp>
        <p:nvSpPr>
          <p:cNvPr id="362" name="Google Shape;362;g3d92e302f7e_2_295: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d92e302f7e_2_316: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3d92e302f7e_2_316: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Content is one of the most underused tools in most sales workflows. Instead of a generic check-in email, a relevant blog post gives a prospect something genuinely useful, and signals that you understand what they're dealing with. If someone on a demo asks about deliverability, there's already a post for that. If a lead has gone quiet, a timely piece of content can restart the conversation with value instead of pressure. And for staying visible on social without starting from scratch every week, published content is the easiest raw material you have. </a:t>
            </a:r>
            <a:endParaRPr/>
          </a:p>
        </p:txBody>
      </p:sp>
      <p:sp>
        <p:nvSpPr>
          <p:cNvPr id="384" name="Google Shape;384;g3d92e302f7e_2_316: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d92e302f7e_2_344: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3d92e302f7e_2_344: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This is the practical version of the previous slide. "Just checking in" is one of the most common and least effective follow-up approaches, it asks for attention without offering anything in return. Compare that to: "Thought this might help. It breaks it down simply," followed by a link to a relevant post. Same intent, completely different value exchange. The prospect gets something useful. You get a reason to be in their inbox that doesn't feel like a nudge. That's content doing sales work without the salesperson having to write something from scratch. </a:t>
            </a:r>
            <a:endParaRPr/>
          </a:p>
        </p:txBody>
      </p:sp>
      <p:sp>
        <p:nvSpPr>
          <p:cNvPr id="414" name="Google Shape;414;g3d92e302f7e_2_344: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d92e302f7e_2_364: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3d92e302f7e_2_364: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Finding what we've already published is straightforward. The fastest option is searching the blog directly. We have tons of posts on email deliverability alone, so whatever topic you need, there's likely something already there. If you're not sure what exists or need help finding the right piece for a specific situation, reach out via Slack. And if you have a topic in mind that we haven't covered yet, put in a request. The best content ideas often come from the people closest to the customer conversation. </a:t>
            </a:r>
            <a:endParaRPr/>
          </a:p>
        </p:txBody>
      </p:sp>
      <p:sp>
        <p:nvSpPr>
          <p:cNvPr id="436" name="Google Shape;436;g3d92e302f7e_2_364: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d92e302f7e_2_379: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g3d92e302f7e_2_379: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takeaway from everything we've covered today isn't "make more content." It's "use what already exists more deliberately." The content library we've built is a team resource. It's there to make sales easier, support faster, and marketing more consistent. The goal is to build the right assets and then make sure everyone on the team can use them with confidence. That's what makes content a compounding investment rather than a one-time effort. </a:t>
            </a:r>
            <a:endParaRPr/>
          </a:p>
        </p:txBody>
      </p:sp>
      <p:sp>
        <p:nvSpPr>
          <p:cNvPr id="452" name="Google Shape;452;g3d92e302f7e_2_379: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d92e302f7e_2_22: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 name="Google Shape;78;g3d92e302f7e_2_22: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Before getting into the how, it's worth grounding this in the why. Content isn't just a marketing function. It's a tool that every team can use. When it's working well, it helps sales move deals forward faster by giving prospects useful context before they ever ask for it. It helps support answer recurring questions without starting from scratch every time. And it builds trust with potential customers without requiring anyone to manually establish that trust in every single conversation. The core principle here is simple: teach first, sell second. </a:t>
            </a:r>
            <a:endParaRPr/>
          </a:p>
        </p:txBody>
      </p:sp>
      <p:sp>
        <p:nvSpPr>
          <p:cNvPr id="79" name="Google Shape;79;g3d92e302f7e_2_22: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d92e302f7e_2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d92e302f7e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We'll move through four areas today. First, how we actually create content, including the process, the tools, and the decisions behind it. Second, what kinds of content we produce and why. Third, how different teams across the company can actively use what we publish. And fourth, where to find it when you need it. It's a practical walkthrough, so feel free to take notes on anything you want to apply to your own work.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d92e302f7e_2_63: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3d92e302f7e_2_63: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Every piece of content we publish goes through the same five stages: Brainstorm, Validate, Create, Optimize, and Publish. This isn't a rigid checklist, however it's a repeatable system that keeps us from skipping steps that matter. The most commonly skipped step across content teams is Validate. A lot of people go straight from idea to creation and end up producing something nobody was looking for. This process is designed to prevent that. </a:t>
            </a:r>
            <a:endParaRPr/>
          </a:p>
        </p:txBody>
      </p:sp>
      <p:sp>
        <p:nvSpPr>
          <p:cNvPr id="123" name="Google Shape;123;g3d92e302f7e_2_63: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d92e302f7e_2_93: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3d92e302f7e_2_93: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best topic ideas don't come from staring at a blank calendar. They come from paying attention to what's already happening around you. Sales conversations are one of the richest sources: if a prospect asks the same question in three different demos, that's a blog post waiting to be written. Support tickets surface friction points that real customers are hitting. Product gaps show us where the market needs more clarity. And industry shifts, competitor changes, new tools, algorithm updates, give us timely topics to jump on while people are actively searching. We use Claude for framing and angle development, and AirOps to support the workflow and surface recommendations we might otherwise miss. </a:t>
            </a:r>
            <a:endParaRPr/>
          </a:p>
        </p:txBody>
      </p:sp>
      <p:sp>
        <p:nvSpPr>
          <p:cNvPr id="154" name="Google Shape;154;g3d92e302f7e_2_93: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d92e302f7e_2_126: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g3d92e302f7e_2_126: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Once we have a topic idea, we don't just run with it, we validate it. One of the main views we use in AirOps is the Content Gaps folder, which surfaces keywords where competitors are currently outperforming us in AI responses. This tells us where there's real demand that we're not yet meeting. If a topic shows up here, it's a signal worth acting on. Validation isn't about second-guessing good ideas; it's about making sure we're investing time in things that will actually move the needle. </a:t>
            </a:r>
            <a:endParaRPr/>
          </a:p>
        </p:txBody>
      </p:sp>
      <p:sp>
        <p:nvSpPr>
          <p:cNvPr id="189" name="Google Shape;189;g3d92e302f7e_2_126: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d92e302f7e_2_140: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3d92e302f7e_2_140: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other view we rely on heavily is "Almost Page One.” These are posts that are currently ranking on page two of Google. These are pages that are already working, just not working hard enough yet. A focused refresh, tightening the writing, updating stats, adding a new section, can push them onto page one in a way that publishing something brand new never could. We also cross-reference this with our content performance report to see which posts are driving the most traffic and engagement so we know where to focus our optimization efforts. </a:t>
            </a:r>
            <a:endParaRPr/>
          </a:p>
        </p:txBody>
      </p:sp>
      <p:sp>
        <p:nvSpPr>
          <p:cNvPr id="204" name="Google Shape;204;g3d92e302f7e_2_140: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d92e302f7e_2_156: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g3d92e302f7e_2_156: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The default instinct for most content teams is to always be writing something new. We've shifted away from that. When we have a post that's already ranking and accumulating traffic, the worst thing we can do is publish a second post on the same topic. It splits the SEO value and confuses search engines about which page to prioritize. Instead, we invest time in making the existing post better. The "Benchmark Recommends" series is a good example of content we actively maintain and optimize because it's foundational to how we position our expertise. </a:t>
            </a:r>
            <a:endParaRPr/>
          </a:p>
        </p:txBody>
      </p:sp>
      <p:sp>
        <p:nvSpPr>
          <p:cNvPr id="221" name="Google Shape;221;g3d92e302f7e_2_156: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d92e302f7e_2_169:notes"/>
          <p:cNvSpPr/>
          <p:nvPr>
            <p:ph idx="2" type="sldImg"/>
          </p:nvPr>
        </p:nvSpPr>
        <p:spPr>
          <a:xfrm>
            <a:off x="685800" y="857250"/>
            <a:ext cx="5486400" cy="2314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3d92e302f7e_2_169:notes"/>
          <p:cNvSpPr txBox="1"/>
          <p:nvPr>
            <p:ph idx="1" type="body"/>
          </p:nvPr>
        </p:nvSpPr>
        <p:spPr>
          <a:xfrm>
            <a:off x="685800" y="3300413"/>
            <a:ext cx="5486400" cy="27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While evergreen content is our foundation, we stay flexible enough to respond to what's happening in the market. When a major competitor changes their pricing, when a new platform feature launches, or when customers start asking a new set of questions, we want to be in that conversation quickly. Being responsive isn't about chasing trends; it's about being useful when people are actively looking for answers. </a:t>
            </a:r>
            <a:endParaRPr/>
          </a:p>
        </p:txBody>
      </p:sp>
      <p:sp>
        <p:nvSpPr>
          <p:cNvPr id="235" name="Google Shape;235;g3d92e302f7e_2_169:notes"/>
          <p:cNvSpPr txBox="1"/>
          <p:nvPr>
            <p:ph idx="12" type="sldNum"/>
          </p:nvPr>
        </p:nvSpPr>
        <p:spPr>
          <a:xfrm>
            <a:off x="3884613" y="6513910"/>
            <a:ext cx="2971800" cy="3441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p:cSld name="MASTER">
    <p:bg>
      <p:bgPr>
        <a:solidFill>
          <a:srgbClr val="F7F5FB"/>
        </a:solidFill>
      </p:bgPr>
    </p:bg>
    <p:spTree>
      <p:nvGrpSpPr>
        <p:cNvPr id="50" name="Shape 50"/>
        <p:cNvGrpSpPr/>
        <p:nvPr/>
      </p:nvGrpSpPr>
      <p:grpSpPr>
        <a:xfrm>
          <a:off x="0" y="0"/>
          <a:ext cx="0" cy="0"/>
          <a:chOff x="0" y="0"/>
          <a:chExt cx="0" cy="0"/>
        </a:xfrm>
      </p:grpSpPr>
      <p:sp>
        <p:nvSpPr>
          <p:cNvPr id="51" name="Google Shape;51;p13"/>
          <p:cNvSpPr/>
          <p:nvPr/>
        </p:nvSpPr>
        <p:spPr>
          <a:xfrm>
            <a:off x="0" y="0"/>
            <a:ext cx="9143700" cy="5143500"/>
          </a:xfrm>
          <a:prstGeom prst="rect">
            <a:avLst/>
          </a:prstGeom>
          <a:solidFill>
            <a:srgbClr val="F7F5FB"/>
          </a:solidFill>
          <a:ln cap="flat" cmpd="sng" w="9525">
            <a:solidFill>
              <a:srgbClr val="F7F5FB">
                <a:alpha val="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 name="Google Shape;52;p13"/>
          <p:cNvSpPr/>
          <p:nvPr/>
        </p:nvSpPr>
        <p:spPr>
          <a:xfrm>
            <a:off x="0" y="4903470"/>
            <a:ext cx="9143700" cy="137400"/>
          </a:xfrm>
          <a:prstGeom prst="rect">
            <a:avLst/>
          </a:prstGeom>
          <a:noFill/>
          <a:ln>
            <a:noFill/>
          </a:ln>
        </p:spPr>
        <p:txBody>
          <a:bodyPr anchorCtr="0" anchor="ctr" bIns="475" lIns="475" spcFirstLastPara="1" rIns="475" wrap="square" tIns="475">
            <a:noAutofit/>
          </a:bodyPr>
          <a:lstStyle/>
          <a:p>
            <a:pPr indent="0" lvl="0" marL="0" marR="0" rtl="0" algn="r">
              <a:spcBef>
                <a:spcPts val="0"/>
              </a:spcBef>
              <a:spcAft>
                <a:spcPts val="0"/>
              </a:spcAft>
              <a:buClr>
                <a:srgbClr val="8C85A1"/>
              </a:buClr>
              <a:buSzPts val="600"/>
              <a:buFont typeface="Arial"/>
              <a:buNone/>
            </a:pPr>
            <a:r>
              <a:rPr b="0" i="0" lang="en" sz="600" u="none" cap="none" strike="noStrike">
                <a:solidFill>
                  <a:srgbClr val="8C85A1"/>
                </a:solidFill>
                <a:latin typeface="Arial"/>
                <a:ea typeface="Arial"/>
                <a:cs typeface="Arial"/>
                <a:sym typeface="Arial"/>
              </a:rPr>
              <a:t> </a:t>
            </a:r>
            <a:endParaRPr b="0" i="0" sz="6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hyperlink" Target="https://www.benchmarkemail.com/blog/email-marketing-segmentation-4-ways-to-divide-your-list/" TargetMode="External"/><Relationship Id="rId4" Type="http://schemas.openxmlformats.org/officeDocument/2006/relationships/hyperlink" Target="https://www.benchmarkemail.com/blog/email-deliverability-101/" TargetMode="External"/><Relationship Id="rId5" Type="http://schemas.openxmlformats.org/officeDocument/2006/relationships/hyperlink" Target="https://www.benchmarkemail.com/blog/5-email-marketing-metrics-watch-depending-goals/" TargetMode="External"/><Relationship Id="rId6" Type="http://schemas.openxmlformats.org/officeDocument/2006/relationships/hyperlink" Target="https://www.benchmarkemail.com/blog/roi-of-email-marketing/" TargetMode="External"/><Relationship Id="rId7"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B8FE"/>
        </a:solidFill>
      </p:bgPr>
    </p:bg>
    <p:spTree>
      <p:nvGrpSpPr>
        <p:cNvPr id="57" name="Shape 57"/>
        <p:cNvGrpSpPr/>
        <p:nvPr/>
      </p:nvGrpSpPr>
      <p:grpSpPr>
        <a:xfrm>
          <a:off x="0" y="0"/>
          <a:ext cx="0" cy="0"/>
          <a:chOff x="0" y="0"/>
          <a:chExt cx="0" cy="0"/>
        </a:xfrm>
      </p:grpSpPr>
      <p:pic>
        <p:nvPicPr>
          <p:cNvPr id="58" name="Google Shape;58;p14" title="Preview Social Post 4.png"/>
          <p:cNvPicPr preferRelativeResize="0"/>
          <p:nvPr/>
        </p:nvPicPr>
        <p:blipFill rotWithShape="1">
          <a:blip r:embed="rId3">
            <a:alphaModFix amt="60000"/>
          </a:blip>
          <a:srcRect b="5068" l="0" r="0" t="5068"/>
          <a:stretch/>
        </p:blipFill>
        <p:spPr>
          <a:xfrm>
            <a:off x="0" y="0"/>
            <a:ext cx="9144003" cy="5143499"/>
          </a:xfrm>
          <a:prstGeom prst="rect">
            <a:avLst/>
          </a:prstGeom>
          <a:noFill/>
          <a:ln>
            <a:noFill/>
          </a:ln>
        </p:spPr>
      </p:pic>
      <p:sp>
        <p:nvSpPr>
          <p:cNvPr id="59" name="Google Shape;59;p14"/>
          <p:cNvSpPr/>
          <p:nvPr/>
        </p:nvSpPr>
        <p:spPr>
          <a:xfrm>
            <a:off x="480060" y="480060"/>
            <a:ext cx="3977700" cy="4046100"/>
          </a:xfrm>
          <a:prstGeom prst="roundRect">
            <a:avLst>
              <a:gd fmla="val 2069" name="adj"/>
            </a:avLst>
          </a:prstGeom>
          <a:solidFill>
            <a:srgbClr val="FFFFFF"/>
          </a:solidFill>
          <a:ln cap="flat" cmpd="sng" w="9525">
            <a:solidFill>
              <a:srgbClr val="F0EBFF">
                <a:alpha val="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0" name="Google Shape;60;p14"/>
          <p:cNvSpPr/>
          <p:nvPr/>
        </p:nvSpPr>
        <p:spPr>
          <a:xfrm>
            <a:off x="4800600" y="480060"/>
            <a:ext cx="3874800" cy="4046100"/>
          </a:xfrm>
          <a:prstGeom prst="roundRect">
            <a:avLst>
              <a:gd fmla="val 2124" name="adj"/>
            </a:avLst>
          </a:prstGeom>
          <a:solidFill>
            <a:srgbClr val="3C247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 name="Google Shape;61;p14"/>
          <p:cNvSpPr/>
          <p:nvPr/>
        </p:nvSpPr>
        <p:spPr>
          <a:xfrm>
            <a:off x="977249" y="925838"/>
            <a:ext cx="2983200" cy="72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1F1635"/>
              </a:buClr>
              <a:buSzPts val="1900"/>
              <a:buFont typeface="Play"/>
              <a:buNone/>
            </a:pPr>
            <a:r>
              <a:rPr i="0" lang="en" sz="1900" u="none" cap="none" strike="noStrike">
                <a:solidFill>
                  <a:srgbClr val="3C247F"/>
                </a:solidFill>
                <a:latin typeface="Song Myung"/>
                <a:ea typeface="Song Myung"/>
                <a:cs typeface="Song Myung"/>
                <a:sym typeface="Song Myung"/>
              </a:rPr>
              <a:t>How We Create Content</a:t>
            </a:r>
            <a:endParaRPr i="0" sz="1900" u="none" cap="none" strike="noStrike">
              <a:solidFill>
                <a:srgbClr val="3C247F"/>
              </a:solidFill>
              <a:latin typeface="Song Myung"/>
              <a:ea typeface="Song Myung"/>
              <a:cs typeface="Song Myung"/>
              <a:sym typeface="Song Myung"/>
            </a:endParaRPr>
          </a:p>
          <a:p>
            <a:pPr indent="0" lvl="0" marL="0" marR="0" rtl="0" algn="l">
              <a:spcBef>
                <a:spcPts val="0"/>
              </a:spcBef>
              <a:spcAft>
                <a:spcPts val="0"/>
              </a:spcAft>
              <a:buClr>
                <a:srgbClr val="1F1635"/>
              </a:buClr>
              <a:buSzPts val="1900"/>
              <a:buFont typeface="Play"/>
              <a:buNone/>
            </a:pPr>
            <a:r>
              <a:rPr i="0" lang="en" sz="1900" u="none" cap="none" strike="noStrike">
                <a:solidFill>
                  <a:srgbClr val="3C247F"/>
                </a:solidFill>
                <a:latin typeface="Song Myung"/>
                <a:ea typeface="Song Myung"/>
                <a:cs typeface="Song Myung"/>
                <a:sym typeface="Song Myung"/>
              </a:rPr>
              <a:t>(and How You Can Use It)</a:t>
            </a:r>
            <a:endParaRPr i="0" sz="1900" u="none" cap="none" strike="noStrike">
              <a:solidFill>
                <a:srgbClr val="3C247F"/>
              </a:solidFill>
              <a:latin typeface="Song Myung"/>
              <a:ea typeface="Song Myung"/>
              <a:cs typeface="Song Myung"/>
              <a:sym typeface="Song Myung"/>
            </a:endParaRPr>
          </a:p>
        </p:txBody>
      </p:sp>
      <p:sp>
        <p:nvSpPr>
          <p:cNvPr id="62" name="Google Shape;62;p14"/>
          <p:cNvSpPr/>
          <p:nvPr/>
        </p:nvSpPr>
        <p:spPr>
          <a:xfrm>
            <a:off x="977232" y="1715027"/>
            <a:ext cx="2983200" cy="288000"/>
          </a:xfrm>
          <a:prstGeom prst="rect">
            <a:avLst/>
          </a:prstGeom>
          <a:noFill/>
          <a:ln>
            <a:noFill/>
          </a:ln>
        </p:spPr>
        <p:txBody>
          <a:bodyPr anchorCtr="0" anchor="ctr" bIns="0" lIns="0" spcFirstLastPara="1" rIns="0" wrap="square" tIns="0">
            <a:noAutofit/>
          </a:bodyPr>
          <a:lstStyle/>
          <a:p>
            <a:pPr indent="0" lvl="0" marL="0" marR="0" rtl="0" algn="l">
              <a:lnSpc>
                <a:spcPct val="150000"/>
              </a:lnSpc>
              <a:spcBef>
                <a:spcPts val="0"/>
              </a:spcBef>
              <a:spcAft>
                <a:spcPts val="0"/>
              </a:spcAft>
              <a:buClr>
                <a:srgbClr val="4D4761"/>
              </a:buClr>
              <a:buSzPts val="1100"/>
              <a:buFont typeface="Arial"/>
              <a:buNone/>
            </a:pPr>
            <a:r>
              <a:rPr i="0" lang="en" sz="800" u="none" cap="none" strike="noStrike">
                <a:solidFill>
                  <a:srgbClr val="3C3549"/>
                </a:solidFill>
                <a:latin typeface="Poppins Medium"/>
                <a:ea typeface="Poppins Medium"/>
                <a:cs typeface="Poppins Medium"/>
                <a:sym typeface="Poppins Medium"/>
              </a:rPr>
              <a:t>Making content work harder so you don’t have to</a:t>
            </a:r>
            <a:endParaRPr i="0" sz="700" u="none" cap="none" strike="noStrike">
              <a:solidFill>
                <a:srgbClr val="3C3549"/>
              </a:solidFill>
              <a:latin typeface="Poppins Medium"/>
              <a:ea typeface="Poppins Medium"/>
              <a:cs typeface="Poppins Medium"/>
              <a:sym typeface="Poppins Medium"/>
            </a:endParaRPr>
          </a:p>
        </p:txBody>
      </p:sp>
      <p:grpSp>
        <p:nvGrpSpPr>
          <p:cNvPr id="63" name="Google Shape;63;p14"/>
          <p:cNvGrpSpPr/>
          <p:nvPr/>
        </p:nvGrpSpPr>
        <p:grpSpPr>
          <a:xfrm>
            <a:off x="977237" y="2072234"/>
            <a:ext cx="788625" cy="233100"/>
            <a:chOff x="960120" y="2775003"/>
            <a:chExt cx="1051500" cy="310800"/>
          </a:xfrm>
        </p:grpSpPr>
        <p:sp>
          <p:nvSpPr>
            <p:cNvPr id="64" name="Google Shape;64;p14"/>
            <p:cNvSpPr/>
            <p:nvPr/>
          </p:nvSpPr>
          <p:spPr>
            <a:xfrm>
              <a:off x="960120" y="2775003"/>
              <a:ext cx="1051500" cy="310800"/>
            </a:xfrm>
            <a:prstGeom prst="roundRect">
              <a:avLst>
                <a:gd fmla="val 23529" name="adj"/>
              </a:avLst>
            </a:prstGeom>
            <a:solidFill>
              <a:srgbClr val="E7DEFF"/>
            </a:solidFill>
            <a:ln cap="flat" cmpd="sng" w="9525">
              <a:solidFill>
                <a:srgbClr val="EEE9FF">
                  <a:alpha val="0"/>
                </a:srgbClr>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5" name="Google Shape;65;p14"/>
            <p:cNvSpPr/>
            <p:nvPr/>
          </p:nvSpPr>
          <p:spPr>
            <a:xfrm>
              <a:off x="1033272" y="2839011"/>
              <a:ext cx="905400" cy="183000"/>
            </a:xfrm>
            <a:prstGeom prst="rect">
              <a:avLst/>
            </a:prstGeom>
            <a:solidFill>
              <a:srgbClr val="E7DEFF"/>
            </a:solidFill>
            <a:ln>
              <a:noFill/>
            </a:ln>
          </p:spPr>
          <p:txBody>
            <a:bodyPr anchorCtr="0" anchor="ctr" bIns="0" lIns="0" spcFirstLastPara="1" rIns="0" wrap="square" tIns="0">
              <a:noAutofit/>
            </a:bodyPr>
            <a:lstStyle/>
            <a:p>
              <a:pPr indent="0" lvl="0" marL="0" marR="0" rtl="0" algn="ctr">
                <a:spcBef>
                  <a:spcPts val="0"/>
                </a:spcBef>
                <a:spcAft>
                  <a:spcPts val="0"/>
                </a:spcAft>
                <a:buClr>
                  <a:srgbClr val="6D4AFF"/>
                </a:buClr>
                <a:buSzPts val="800"/>
                <a:buFont typeface="Arial"/>
                <a:buNone/>
              </a:pPr>
              <a:r>
                <a:rPr b="1" i="0" lang="en" sz="800" u="none" cap="none" strike="noStrike">
                  <a:solidFill>
                    <a:srgbClr val="3C247F"/>
                  </a:solidFill>
                  <a:latin typeface="Poppins"/>
                  <a:ea typeface="Poppins"/>
                  <a:cs typeface="Poppins"/>
                  <a:sym typeface="Poppins"/>
                </a:rPr>
                <a:t>WEBINAR</a:t>
              </a:r>
              <a:endParaRPr i="0" sz="800" u="none" cap="none" strike="noStrike">
                <a:solidFill>
                  <a:srgbClr val="3C247F"/>
                </a:solidFill>
                <a:latin typeface="Poppins"/>
                <a:ea typeface="Poppins"/>
                <a:cs typeface="Poppins"/>
                <a:sym typeface="Poppins"/>
              </a:endParaRPr>
            </a:p>
          </p:txBody>
        </p:sp>
      </p:grpSp>
      <p:sp>
        <p:nvSpPr>
          <p:cNvPr id="66" name="Google Shape;66;p14"/>
          <p:cNvSpPr/>
          <p:nvPr/>
        </p:nvSpPr>
        <p:spPr>
          <a:xfrm>
            <a:off x="5280660" y="1539188"/>
            <a:ext cx="2880600" cy="37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2300"/>
              <a:buFont typeface="Arial"/>
              <a:buNone/>
            </a:pPr>
            <a:r>
              <a:rPr b="1" i="0" lang="en" sz="2300" u="none" cap="none" strike="noStrike">
                <a:solidFill>
                  <a:srgbClr val="FFFFFF"/>
                </a:solidFill>
                <a:latin typeface="Poppins"/>
                <a:ea typeface="Poppins"/>
                <a:cs typeface="Poppins"/>
                <a:sym typeface="Poppins"/>
              </a:rPr>
              <a:t>Create</a:t>
            </a:r>
            <a:endParaRPr i="0" sz="2300" u="none" cap="none" strike="noStrike">
              <a:solidFill>
                <a:srgbClr val="000000"/>
              </a:solidFill>
              <a:latin typeface="Poppins"/>
              <a:ea typeface="Poppins"/>
              <a:cs typeface="Poppins"/>
              <a:sym typeface="Poppins"/>
            </a:endParaRPr>
          </a:p>
        </p:txBody>
      </p:sp>
      <p:sp>
        <p:nvSpPr>
          <p:cNvPr id="67" name="Google Shape;67;p14"/>
          <p:cNvSpPr/>
          <p:nvPr/>
        </p:nvSpPr>
        <p:spPr>
          <a:xfrm>
            <a:off x="5280660" y="2000239"/>
            <a:ext cx="2880600" cy="37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7DEFF"/>
              </a:buClr>
              <a:buSzPts val="2300"/>
              <a:buFont typeface="Arial"/>
              <a:buNone/>
            </a:pPr>
            <a:r>
              <a:rPr b="1" i="0" lang="en" sz="2300" u="none" cap="none" strike="noStrike">
                <a:solidFill>
                  <a:srgbClr val="E7DEFF"/>
                </a:solidFill>
                <a:latin typeface="Poppins"/>
                <a:ea typeface="Poppins"/>
                <a:cs typeface="Poppins"/>
                <a:sym typeface="Poppins"/>
              </a:rPr>
              <a:t>Optimize</a:t>
            </a:r>
            <a:endParaRPr i="0" sz="2300" u="none" cap="none" strike="noStrike">
              <a:solidFill>
                <a:srgbClr val="000000"/>
              </a:solidFill>
              <a:latin typeface="Poppins"/>
              <a:ea typeface="Poppins"/>
              <a:cs typeface="Poppins"/>
              <a:sym typeface="Poppins"/>
            </a:endParaRPr>
          </a:p>
        </p:txBody>
      </p:sp>
      <p:sp>
        <p:nvSpPr>
          <p:cNvPr id="68" name="Google Shape;68;p14"/>
          <p:cNvSpPr/>
          <p:nvPr/>
        </p:nvSpPr>
        <p:spPr>
          <a:xfrm>
            <a:off x="5280660" y="2472653"/>
            <a:ext cx="2880600" cy="37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BB8FF"/>
              </a:buClr>
              <a:buSzPts val="2300"/>
              <a:buFont typeface="Arial"/>
              <a:buNone/>
            </a:pPr>
            <a:r>
              <a:rPr b="1" i="0" lang="en" sz="2300" u="none" cap="none" strike="noStrike">
                <a:solidFill>
                  <a:srgbClr val="CBB8FF"/>
                </a:solidFill>
                <a:latin typeface="Poppins"/>
                <a:ea typeface="Poppins"/>
                <a:cs typeface="Poppins"/>
                <a:sym typeface="Poppins"/>
              </a:rPr>
              <a:t>Publish</a:t>
            </a:r>
            <a:endParaRPr i="0" sz="2300" u="none" cap="none" strike="noStrike">
              <a:solidFill>
                <a:srgbClr val="000000"/>
              </a:solidFill>
              <a:latin typeface="Poppins"/>
              <a:ea typeface="Poppins"/>
              <a:cs typeface="Poppins"/>
              <a:sym typeface="Poppins"/>
            </a:endParaRPr>
          </a:p>
        </p:txBody>
      </p:sp>
      <p:cxnSp>
        <p:nvCxnSpPr>
          <p:cNvPr id="69" name="Google Shape;69;p14"/>
          <p:cNvCxnSpPr/>
          <p:nvPr/>
        </p:nvCxnSpPr>
        <p:spPr>
          <a:xfrm>
            <a:off x="5554980" y="3223260"/>
            <a:ext cx="2366100" cy="0"/>
          </a:xfrm>
          <a:prstGeom prst="straightConnector1">
            <a:avLst/>
          </a:prstGeom>
          <a:noFill/>
          <a:ln cap="flat" cmpd="sng" w="9525">
            <a:solidFill>
              <a:srgbClr val="CBB8FF"/>
            </a:solidFill>
            <a:prstDash val="solid"/>
            <a:round/>
            <a:headEnd len="sm" w="sm" type="none"/>
            <a:tailEnd len="sm" w="sm" type="none"/>
          </a:ln>
        </p:spPr>
      </p:cxnSp>
      <p:sp>
        <p:nvSpPr>
          <p:cNvPr id="70" name="Google Shape;70;p14"/>
          <p:cNvSpPr/>
          <p:nvPr/>
        </p:nvSpPr>
        <p:spPr>
          <a:xfrm>
            <a:off x="5246370" y="3463290"/>
            <a:ext cx="2983200" cy="4116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F4F0FF"/>
              </a:buClr>
              <a:buSzPts val="900"/>
              <a:buFont typeface="Arial"/>
              <a:buNone/>
            </a:pPr>
            <a:r>
              <a:rPr i="0" lang="en" sz="900" u="none" cap="none" strike="noStrike">
                <a:solidFill>
                  <a:srgbClr val="F4F0FF"/>
                </a:solidFill>
                <a:latin typeface="Poppins Medium"/>
                <a:ea typeface="Poppins Medium"/>
                <a:cs typeface="Poppins Medium"/>
                <a:sym typeface="Poppins Medium"/>
              </a:rPr>
              <a:t>A practical walkthrough of the content engine and how the team can use it every day</a:t>
            </a:r>
            <a:endParaRPr i="0" sz="900" u="none" cap="none" strike="noStrike">
              <a:solidFill>
                <a:srgbClr val="000000"/>
              </a:solidFill>
              <a:latin typeface="Poppins Medium"/>
              <a:ea typeface="Poppins Medium"/>
              <a:cs typeface="Poppins Medium"/>
              <a:sym typeface="Poppins Medium"/>
            </a:endParaRPr>
          </a:p>
        </p:txBody>
      </p:sp>
      <p:grpSp>
        <p:nvGrpSpPr>
          <p:cNvPr id="71" name="Google Shape;71;p14"/>
          <p:cNvGrpSpPr/>
          <p:nvPr/>
        </p:nvGrpSpPr>
        <p:grpSpPr>
          <a:xfrm>
            <a:off x="977237" y="3436280"/>
            <a:ext cx="2188716" cy="446179"/>
            <a:chOff x="960120" y="3272370"/>
            <a:chExt cx="2918288" cy="594905"/>
          </a:xfrm>
        </p:grpSpPr>
        <p:sp>
          <p:nvSpPr>
            <p:cNvPr id="72" name="Google Shape;72;p14"/>
            <p:cNvSpPr txBox="1"/>
            <p:nvPr/>
          </p:nvSpPr>
          <p:spPr>
            <a:xfrm>
              <a:off x="1508408" y="3305975"/>
              <a:ext cx="2370000" cy="561300"/>
            </a:xfrm>
            <a:prstGeom prst="rect">
              <a:avLst/>
            </a:prstGeom>
            <a:no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lang="en" sz="900">
                  <a:solidFill>
                    <a:srgbClr val="4D4761"/>
                  </a:solidFill>
                  <a:latin typeface="Poppins"/>
                  <a:ea typeface="Poppins"/>
                  <a:cs typeface="Poppins"/>
                  <a:sym typeface="Poppins"/>
                </a:rPr>
                <a:t>Natalie Slyman</a:t>
              </a:r>
              <a:endParaRPr b="1" sz="800">
                <a:solidFill>
                  <a:srgbClr val="4D4761"/>
                </a:solidFill>
                <a:latin typeface="Poppins"/>
                <a:ea typeface="Poppins"/>
                <a:cs typeface="Poppins"/>
                <a:sym typeface="Poppins"/>
              </a:endParaRPr>
            </a:p>
            <a:p>
              <a:pPr indent="0" lvl="0" marL="0" rtl="0" algn="l">
                <a:lnSpc>
                  <a:spcPct val="115000"/>
                </a:lnSpc>
                <a:spcBef>
                  <a:spcPts val="0"/>
                </a:spcBef>
                <a:spcAft>
                  <a:spcPts val="0"/>
                </a:spcAft>
                <a:buNone/>
              </a:pPr>
              <a:r>
                <a:rPr lang="en" sz="800">
                  <a:solidFill>
                    <a:srgbClr val="4D4761"/>
                  </a:solidFill>
                  <a:latin typeface="Poppins"/>
                  <a:ea typeface="Poppins"/>
                  <a:cs typeface="Poppins"/>
                  <a:sym typeface="Poppins"/>
                </a:rPr>
                <a:t>Content Marketing Manager</a:t>
              </a:r>
              <a:endParaRPr sz="900">
                <a:solidFill>
                  <a:srgbClr val="4D4761"/>
                </a:solidFill>
                <a:latin typeface="Poppins"/>
                <a:ea typeface="Poppins"/>
                <a:cs typeface="Poppins"/>
                <a:sym typeface="Poppins"/>
              </a:endParaRPr>
            </a:p>
          </p:txBody>
        </p:sp>
        <p:pic>
          <p:nvPicPr>
            <p:cNvPr id="73" name="Google Shape;73;p14"/>
            <p:cNvPicPr preferRelativeResize="0"/>
            <p:nvPr/>
          </p:nvPicPr>
          <p:blipFill>
            <a:blip r:embed="rId4">
              <a:alphaModFix/>
            </a:blip>
            <a:stretch>
              <a:fillRect/>
            </a:stretch>
          </p:blipFill>
          <p:spPr>
            <a:xfrm>
              <a:off x="960120" y="3272370"/>
              <a:ext cx="548304" cy="529433"/>
            </a:xfrm>
            <a:prstGeom prst="rect">
              <a:avLst/>
            </a:prstGeom>
            <a:noFill/>
            <a:ln>
              <a:noFill/>
            </a:ln>
          </p:spPr>
        </p:pic>
      </p:grpSp>
      <p:pic>
        <p:nvPicPr>
          <p:cNvPr id="74" name="Google Shape;74;p14" title="Group 4517.png"/>
          <p:cNvPicPr preferRelativeResize="0"/>
          <p:nvPr/>
        </p:nvPicPr>
        <p:blipFill>
          <a:blip r:embed="rId5">
            <a:alphaModFix/>
          </a:blip>
          <a:stretch>
            <a:fillRect/>
          </a:stretch>
        </p:blipFill>
        <p:spPr>
          <a:xfrm>
            <a:off x="3032981" y="3436284"/>
            <a:ext cx="338343" cy="438525"/>
          </a:xfrm>
          <a:prstGeom prst="rect">
            <a:avLst/>
          </a:prstGeom>
          <a:noFill/>
          <a:ln>
            <a:noFill/>
          </a:ln>
        </p:spPr>
      </p:pic>
      <p:pic>
        <p:nvPicPr>
          <p:cNvPr id="75" name="Google Shape;75;p14" title="Group 4520.png"/>
          <p:cNvPicPr preferRelativeResize="0"/>
          <p:nvPr/>
        </p:nvPicPr>
        <p:blipFill>
          <a:blip r:embed="rId6">
            <a:alphaModFix/>
          </a:blip>
          <a:stretch>
            <a:fillRect/>
          </a:stretch>
        </p:blipFill>
        <p:spPr>
          <a:xfrm>
            <a:off x="6551713" y="999031"/>
            <a:ext cx="338344" cy="3383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255" name="Shape 255"/>
        <p:cNvGrpSpPr/>
        <p:nvPr/>
      </p:nvGrpSpPr>
      <p:grpSpPr>
        <a:xfrm>
          <a:off x="0" y="0"/>
          <a:ext cx="0" cy="0"/>
          <a:chOff x="0" y="0"/>
          <a:chExt cx="0" cy="0"/>
        </a:xfrm>
      </p:grpSpPr>
      <p:sp>
        <p:nvSpPr>
          <p:cNvPr id="256" name="Google Shape;256;p23"/>
          <p:cNvSpPr/>
          <p:nvPr/>
        </p:nvSpPr>
        <p:spPr>
          <a:xfrm>
            <a:off x="-89200" y="-43500"/>
            <a:ext cx="9299400" cy="5245800"/>
          </a:xfrm>
          <a:prstGeom prst="rect">
            <a:avLst/>
          </a:prstGeom>
          <a:solidFill>
            <a:srgbClr val="3C24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57" name="Google Shape;257;p23"/>
          <p:cNvSpPr/>
          <p:nvPr/>
        </p:nvSpPr>
        <p:spPr>
          <a:xfrm>
            <a:off x="1024687" y="1458956"/>
            <a:ext cx="3274200" cy="2838300"/>
          </a:xfrm>
          <a:prstGeom prst="roundRect">
            <a:avLst>
              <a:gd fmla="val 0"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8" name="Google Shape;258;p23"/>
          <p:cNvSpPr/>
          <p:nvPr/>
        </p:nvSpPr>
        <p:spPr>
          <a:xfrm>
            <a:off x="5151403" y="3512409"/>
            <a:ext cx="3065700" cy="7200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9" name="Google Shape;259;p23"/>
          <p:cNvSpPr/>
          <p:nvPr/>
        </p:nvSpPr>
        <p:spPr>
          <a:xfrm>
            <a:off x="5151403" y="2477466"/>
            <a:ext cx="3065700" cy="7200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0" name="Google Shape;260;p23"/>
          <p:cNvSpPr/>
          <p:nvPr/>
        </p:nvSpPr>
        <p:spPr>
          <a:xfrm>
            <a:off x="5151403" y="1458956"/>
            <a:ext cx="3065700" cy="7200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1" name="Google Shape;261;p23"/>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chemeClr val="lt1"/>
                </a:solidFill>
                <a:latin typeface="Song Myung"/>
                <a:ea typeface="Song Myung"/>
                <a:cs typeface="Song Myung"/>
                <a:sym typeface="Song Myung"/>
              </a:rPr>
              <a:t>Structure &amp; Optimize</a:t>
            </a:r>
            <a:endParaRPr sz="2100">
              <a:solidFill>
                <a:schemeClr val="lt1"/>
              </a:solidFill>
              <a:latin typeface="Arial"/>
              <a:ea typeface="Arial"/>
              <a:cs typeface="Arial"/>
              <a:sym typeface="Arial"/>
            </a:endParaRPr>
          </a:p>
        </p:txBody>
      </p:sp>
      <p:sp>
        <p:nvSpPr>
          <p:cNvPr id="262" name="Google Shape;262;p23"/>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lang="en" sz="900">
                <a:solidFill>
                  <a:schemeClr val="lt1"/>
                </a:solidFill>
                <a:latin typeface="Poppins Medium"/>
                <a:ea typeface="Poppins Medium"/>
                <a:cs typeface="Poppins Medium"/>
                <a:sym typeface="Poppins Medium"/>
              </a:rPr>
              <a:t>Built for search + AI discovery</a:t>
            </a:r>
            <a:endParaRPr sz="900">
              <a:solidFill>
                <a:schemeClr val="lt1"/>
              </a:solidFill>
              <a:latin typeface="Poppins Medium"/>
              <a:ea typeface="Poppins Medium"/>
              <a:cs typeface="Poppins Medium"/>
              <a:sym typeface="Poppins Medium"/>
            </a:endParaRPr>
          </a:p>
        </p:txBody>
      </p:sp>
      <p:cxnSp>
        <p:nvCxnSpPr>
          <p:cNvPr id="263" name="Google Shape;263;p23"/>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264" name="Google Shape;264;p23"/>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09</a:t>
            </a:r>
            <a:endParaRPr sz="800">
              <a:solidFill>
                <a:schemeClr val="dk1"/>
              </a:solidFill>
              <a:latin typeface="Arial"/>
              <a:ea typeface="Arial"/>
              <a:cs typeface="Arial"/>
              <a:sym typeface="Arial"/>
            </a:endParaRPr>
          </a:p>
        </p:txBody>
      </p:sp>
      <p:sp>
        <p:nvSpPr>
          <p:cNvPr id="265" name="Google Shape;265;p23"/>
          <p:cNvSpPr/>
          <p:nvPr/>
        </p:nvSpPr>
        <p:spPr>
          <a:xfrm>
            <a:off x="5027968" y="1354457"/>
            <a:ext cx="3086100" cy="720000"/>
          </a:xfrm>
          <a:prstGeom prst="roundRect">
            <a:avLst>
              <a:gd fmla="val 7619"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6" name="Google Shape;266;p23"/>
          <p:cNvSpPr/>
          <p:nvPr/>
        </p:nvSpPr>
        <p:spPr>
          <a:xfrm>
            <a:off x="5151403" y="1504275"/>
            <a:ext cx="2839200" cy="194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FAQ sections</a:t>
            </a:r>
            <a:endParaRPr sz="1100">
              <a:solidFill>
                <a:srgbClr val="3C247F"/>
              </a:solidFill>
              <a:latin typeface="Poppins SemiBold"/>
              <a:ea typeface="Poppins SemiBold"/>
              <a:cs typeface="Poppins SemiBold"/>
              <a:sym typeface="Poppins SemiBold"/>
            </a:endParaRPr>
          </a:p>
        </p:txBody>
      </p:sp>
      <p:sp>
        <p:nvSpPr>
          <p:cNvPr id="267" name="Google Shape;267;p23"/>
          <p:cNvSpPr/>
          <p:nvPr/>
        </p:nvSpPr>
        <p:spPr>
          <a:xfrm>
            <a:off x="5151403" y="1726118"/>
            <a:ext cx="2839200" cy="325800"/>
          </a:xfrm>
          <a:prstGeom prst="rect">
            <a:avLst/>
          </a:prstGeom>
          <a:noFill/>
          <a:ln>
            <a:noFill/>
          </a:ln>
        </p:spPr>
        <p:txBody>
          <a:bodyPr anchorCtr="0" anchor="t" bIns="200" lIns="200" spcFirstLastPara="1" rIns="200" wrap="square" tIns="200">
            <a:noAutofit/>
          </a:bodyPr>
          <a:lstStyle/>
          <a:p>
            <a:pPr indent="0" lvl="0" marL="0" marR="0" rtl="0" algn="l">
              <a:spcBef>
                <a:spcPts val="0"/>
              </a:spcBef>
              <a:spcAft>
                <a:spcPts val="0"/>
              </a:spcAft>
              <a:buClr>
                <a:srgbClr val="6C6876"/>
              </a:buClr>
              <a:buSzPts val="900"/>
              <a:buFont typeface="Poppins"/>
              <a:buNone/>
            </a:pPr>
            <a:r>
              <a:rPr b="0" lang="en" sz="900">
                <a:solidFill>
                  <a:srgbClr val="3C247F"/>
                </a:solidFill>
                <a:latin typeface="Poppins"/>
                <a:ea typeface="Poppins"/>
                <a:cs typeface="Poppins"/>
                <a:sym typeface="Poppins"/>
              </a:rPr>
              <a:t>Answer repeated questions directly.</a:t>
            </a:r>
            <a:endParaRPr sz="900">
              <a:solidFill>
                <a:srgbClr val="3C247F"/>
              </a:solidFill>
              <a:latin typeface="Arial"/>
              <a:ea typeface="Arial"/>
              <a:cs typeface="Arial"/>
              <a:sym typeface="Arial"/>
            </a:endParaRPr>
          </a:p>
        </p:txBody>
      </p:sp>
      <p:sp>
        <p:nvSpPr>
          <p:cNvPr id="268" name="Google Shape;268;p23"/>
          <p:cNvSpPr/>
          <p:nvPr/>
        </p:nvSpPr>
        <p:spPr>
          <a:xfrm>
            <a:off x="5027968" y="2389504"/>
            <a:ext cx="3086100" cy="720000"/>
          </a:xfrm>
          <a:prstGeom prst="roundRect">
            <a:avLst>
              <a:gd fmla="val 7619"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9" name="Google Shape;269;p23"/>
          <p:cNvSpPr/>
          <p:nvPr/>
        </p:nvSpPr>
        <p:spPr>
          <a:xfrm>
            <a:off x="5151403" y="2550578"/>
            <a:ext cx="2839200" cy="194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Strong headings</a:t>
            </a:r>
            <a:endParaRPr sz="1100">
              <a:solidFill>
                <a:srgbClr val="3C247F"/>
              </a:solidFill>
              <a:latin typeface="Poppins SemiBold"/>
              <a:ea typeface="Poppins SemiBold"/>
              <a:cs typeface="Poppins SemiBold"/>
              <a:sym typeface="Poppins SemiBold"/>
            </a:endParaRPr>
          </a:p>
        </p:txBody>
      </p:sp>
      <p:sp>
        <p:nvSpPr>
          <p:cNvPr id="270" name="Google Shape;270;p23"/>
          <p:cNvSpPr/>
          <p:nvPr/>
        </p:nvSpPr>
        <p:spPr>
          <a:xfrm>
            <a:off x="5151403" y="2772421"/>
            <a:ext cx="2839200" cy="325800"/>
          </a:xfrm>
          <a:prstGeom prst="rect">
            <a:avLst/>
          </a:prstGeom>
          <a:noFill/>
          <a:ln>
            <a:noFill/>
          </a:ln>
        </p:spPr>
        <p:txBody>
          <a:bodyPr anchorCtr="0" anchor="t" bIns="200" lIns="200" spcFirstLastPara="1" rIns="200" wrap="square" tIns="200">
            <a:noAutofit/>
          </a:bodyPr>
          <a:lstStyle/>
          <a:p>
            <a:pPr indent="0" lvl="0" marL="0" marR="0" rtl="0" algn="l">
              <a:spcBef>
                <a:spcPts val="0"/>
              </a:spcBef>
              <a:spcAft>
                <a:spcPts val="0"/>
              </a:spcAft>
              <a:buClr>
                <a:srgbClr val="6C6876"/>
              </a:buClr>
              <a:buSzPts val="900"/>
              <a:buFont typeface="Poppins"/>
              <a:buNone/>
            </a:pPr>
            <a:r>
              <a:rPr b="0" lang="en" sz="900">
                <a:solidFill>
                  <a:srgbClr val="3C247F"/>
                </a:solidFill>
                <a:latin typeface="Poppins"/>
                <a:ea typeface="Poppins"/>
                <a:cs typeface="Poppins"/>
                <a:sym typeface="Poppins"/>
              </a:rPr>
              <a:t>Make the page easy to scan and easy to cite.</a:t>
            </a:r>
            <a:endParaRPr sz="900">
              <a:solidFill>
                <a:srgbClr val="3C247F"/>
              </a:solidFill>
              <a:latin typeface="Arial"/>
              <a:ea typeface="Arial"/>
              <a:cs typeface="Arial"/>
              <a:sym typeface="Arial"/>
            </a:endParaRPr>
          </a:p>
        </p:txBody>
      </p:sp>
      <p:sp>
        <p:nvSpPr>
          <p:cNvPr id="271" name="Google Shape;271;p23"/>
          <p:cNvSpPr/>
          <p:nvPr/>
        </p:nvSpPr>
        <p:spPr>
          <a:xfrm>
            <a:off x="5027968" y="3424438"/>
            <a:ext cx="3086100" cy="720000"/>
          </a:xfrm>
          <a:prstGeom prst="roundRect">
            <a:avLst>
              <a:gd fmla="val 7619"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72" name="Google Shape;272;p23"/>
          <p:cNvSpPr/>
          <p:nvPr/>
        </p:nvSpPr>
        <p:spPr>
          <a:xfrm>
            <a:off x="5151403" y="3596768"/>
            <a:ext cx="2839200" cy="194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Clean formatting</a:t>
            </a:r>
            <a:endParaRPr sz="1100">
              <a:solidFill>
                <a:srgbClr val="3C247F"/>
              </a:solidFill>
              <a:latin typeface="Poppins SemiBold"/>
              <a:ea typeface="Poppins SemiBold"/>
              <a:cs typeface="Poppins SemiBold"/>
              <a:sym typeface="Poppins SemiBold"/>
            </a:endParaRPr>
          </a:p>
        </p:txBody>
      </p:sp>
      <p:sp>
        <p:nvSpPr>
          <p:cNvPr id="273" name="Google Shape;273;p23"/>
          <p:cNvSpPr/>
          <p:nvPr/>
        </p:nvSpPr>
        <p:spPr>
          <a:xfrm>
            <a:off x="5151403" y="3818611"/>
            <a:ext cx="2839200" cy="325800"/>
          </a:xfrm>
          <a:prstGeom prst="rect">
            <a:avLst/>
          </a:prstGeom>
          <a:noFill/>
          <a:ln>
            <a:noFill/>
          </a:ln>
        </p:spPr>
        <p:txBody>
          <a:bodyPr anchorCtr="0" anchor="t" bIns="200" lIns="200" spcFirstLastPara="1" rIns="200" wrap="square" tIns="200">
            <a:noAutofit/>
          </a:bodyPr>
          <a:lstStyle/>
          <a:p>
            <a:pPr indent="0" lvl="0" marL="0" marR="0" rtl="0" algn="l">
              <a:spcBef>
                <a:spcPts val="0"/>
              </a:spcBef>
              <a:spcAft>
                <a:spcPts val="0"/>
              </a:spcAft>
              <a:buClr>
                <a:srgbClr val="6C6876"/>
              </a:buClr>
              <a:buSzPts val="900"/>
              <a:buFont typeface="Poppins"/>
              <a:buNone/>
            </a:pPr>
            <a:r>
              <a:rPr b="0" lang="en" sz="900">
                <a:solidFill>
                  <a:srgbClr val="3C247F"/>
                </a:solidFill>
                <a:latin typeface="Poppins"/>
                <a:ea typeface="Poppins"/>
                <a:cs typeface="Poppins"/>
                <a:sym typeface="Poppins"/>
              </a:rPr>
              <a:t>Improve readability for humans and machines.</a:t>
            </a:r>
            <a:endParaRPr sz="900">
              <a:solidFill>
                <a:srgbClr val="3C247F"/>
              </a:solidFill>
              <a:latin typeface="Arial"/>
              <a:ea typeface="Arial"/>
              <a:cs typeface="Arial"/>
              <a:sym typeface="Arial"/>
            </a:endParaRPr>
          </a:p>
        </p:txBody>
      </p:sp>
      <p:pic>
        <p:nvPicPr>
          <p:cNvPr id="274" name="Google Shape;274;p23" title="Group 4521.png"/>
          <p:cNvPicPr preferRelativeResize="0"/>
          <p:nvPr/>
        </p:nvPicPr>
        <p:blipFill>
          <a:blip r:embed="rId3">
            <a:alphaModFix/>
          </a:blip>
          <a:stretch>
            <a:fillRect/>
          </a:stretch>
        </p:blipFill>
        <p:spPr>
          <a:xfrm>
            <a:off x="904115" y="1303013"/>
            <a:ext cx="3274248" cy="28777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4"/>
          <p:cNvSpPr/>
          <p:nvPr/>
        </p:nvSpPr>
        <p:spPr>
          <a:xfrm>
            <a:off x="4878394" y="1600500"/>
            <a:ext cx="3223500" cy="2537700"/>
          </a:xfrm>
          <a:prstGeom prst="roundRect">
            <a:avLst>
              <a:gd fmla="val 4636"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81" name="Google Shape;281;p24"/>
          <p:cNvSpPr/>
          <p:nvPr/>
        </p:nvSpPr>
        <p:spPr>
          <a:xfrm>
            <a:off x="1209506" y="1600500"/>
            <a:ext cx="3223500" cy="2537700"/>
          </a:xfrm>
          <a:prstGeom prst="roundRect">
            <a:avLst>
              <a:gd fmla="val 4636"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82" name="Google Shape;282;p24"/>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Review &amp; Edit</a:t>
            </a:r>
            <a:endParaRPr sz="2100">
              <a:solidFill>
                <a:srgbClr val="3C247F"/>
              </a:solidFill>
              <a:latin typeface="Arial"/>
              <a:ea typeface="Arial"/>
              <a:cs typeface="Arial"/>
              <a:sym typeface="Arial"/>
            </a:endParaRPr>
          </a:p>
        </p:txBody>
      </p:sp>
      <p:sp>
        <p:nvSpPr>
          <p:cNvPr id="283" name="Google Shape;283;p24"/>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b="0" lang="en" sz="900">
                <a:solidFill>
                  <a:srgbClr val="3C247F"/>
                </a:solidFill>
                <a:latin typeface="Poppins"/>
                <a:ea typeface="Poppins"/>
                <a:cs typeface="Poppins"/>
                <a:sym typeface="Poppins"/>
              </a:rPr>
              <a:t>AI helps. Humans refine.</a:t>
            </a:r>
            <a:endParaRPr sz="900">
              <a:solidFill>
                <a:srgbClr val="3C247F"/>
              </a:solidFill>
              <a:latin typeface="Arial"/>
              <a:ea typeface="Arial"/>
              <a:cs typeface="Arial"/>
              <a:sym typeface="Arial"/>
            </a:endParaRPr>
          </a:p>
        </p:txBody>
      </p:sp>
      <p:cxnSp>
        <p:nvCxnSpPr>
          <p:cNvPr id="284" name="Google Shape;284;p24"/>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285" name="Google Shape;285;p24"/>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10</a:t>
            </a:r>
            <a:endParaRPr sz="800">
              <a:solidFill>
                <a:schemeClr val="dk1"/>
              </a:solidFill>
              <a:latin typeface="Arial"/>
              <a:ea typeface="Arial"/>
              <a:cs typeface="Arial"/>
              <a:sym typeface="Arial"/>
            </a:endParaRPr>
          </a:p>
        </p:txBody>
      </p:sp>
      <p:sp>
        <p:nvSpPr>
          <p:cNvPr id="286" name="Google Shape;286;p24"/>
          <p:cNvSpPr/>
          <p:nvPr/>
        </p:nvSpPr>
        <p:spPr>
          <a:xfrm>
            <a:off x="1124053" y="1502663"/>
            <a:ext cx="3223500" cy="2537700"/>
          </a:xfrm>
          <a:prstGeom prst="roundRect">
            <a:avLst>
              <a:gd fmla="val 5193" name="adj"/>
            </a:avLst>
          </a:pr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87" name="Google Shape;287;p24"/>
          <p:cNvSpPr/>
          <p:nvPr/>
        </p:nvSpPr>
        <p:spPr>
          <a:xfrm>
            <a:off x="2187137" y="2102786"/>
            <a:ext cx="1097400" cy="205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549"/>
              </a:buClr>
              <a:buSzPts val="1500"/>
              <a:buFont typeface="Song Myung"/>
              <a:buNone/>
            </a:pPr>
            <a:r>
              <a:rPr b="0" i="0" lang="en" sz="1500">
                <a:solidFill>
                  <a:srgbClr val="3C3549"/>
                </a:solidFill>
                <a:latin typeface="Song Myung"/>
                <a:ea typeface="Song Myung"/>
                <a:cs typeface="Song Myung"/>
                <a:sym typeface="Song Myung"/>
              </a:rPr>
              <a:t>Messy draft</a:t>
            </a:r>
            <a:endParaRPr sz="1500">
              <a:solidFill>
                <a:schemeClr val="dk1"/>
              </a:solidFill>
              <a:latin typeface="Arial"/>
              <a:ea typeface="Arial"/>
              <a:cs typeface="Arial"/>
              <a:sym typeface="Arial"/>
            </a:endParaRPr>
          </a:p>
        </p:txBody>
      </p:sp>
      <p:sp>
        <p:nvSpPr>
          <p:cNvPr id="288" name="Google Shape;288;p24"/>
          <p:cNvSpPr/>
          <p:nvPr/>
        </p:nvSpPr>
        <p:spPr>
          <a:xfrm>
            <a:off x="1861101" y="2582846"/>
            <a:ext cx="1920300" cy="857400"/>
          </a:xfrm>
          <a:prstGeom prst="rect">
            <a:avLst/>
          </a:prstGeom>
          <a:noFill/>
          <a:ln>
            <a:noFill/>
          </a:ln>
        </p:spPr>
        <p:txBody>
          <a:bodyPr anchorCtr="0" anchor="ctr" bIns="0" lIns="0" spcFirstLastPara="1" rIns="0" wrap="square" tIns="0">
            <a:noAutofit/>
          </a:bodyPr>
          <a:lstStyle/>
          <a:p>
            <a:pPr indent="-234950" lvl="0" marL="342900" marR="0" rtl="0" algn="l">
              <a:lnSpc>
                <a:spcPct val="115000"/>
              </a:lnSpc>
              <a:spcBef>
                <a:spcPts val="0"/>
              </a:spcBef>
              <a:spcAft>
                <a:spcPts val="0"/>
              </a:spcAft>
              <a:buClr>
                <a:srgbClr val="3C3549"/>
              </a:buClr>
              <a:buSzPts val="1100"/>
              <a:buFont typeface="Poppins SemiBold"/>
              <a:buChar char="●"/>
            </a:pPr>
            <a:r>
              <a:rPr i="0" lang="en" sz="1100">
                <a:solidFill>
                  <a:srgbClr val="3C3549"/>
                </a:solidFill>
                <a:latin typeface="Poppins SemiBold"/>
                <a:ea typeface="Poppins SemiBold"/>
                <a:cs typeface="Poppins SemiBold"/>
                <a:sym typeface="Poppins SemiBold"/>
              </a:rPr>
              <a:t>Too long</a:t>
            </a:r>
            <a:endParaRPr sz="1100">
              <a:solidFill>
                <a:schemeClr val="dk1"/>
              </a:solidFill>
              <a:latin typeface="Poppins SemiBold"/>
              <a:ea typeface="Poppins SemiBold"/>
              <a:cs typeface="Poppins SemiBold"/>
              <a:sym typeface="Poppins SemiBold"/>
            </a:endParaRPr>
          </a:p>
          <a:p>
            <a:pPr indent="-234950" lvl="0" marL="342900" marR="0" rtl="0" algn="l">
              <a:lnSpc>
                <a:spcPct val="115000"/>
              </a:lnSpc>
              <a:spcBef>
                <a:spcPts val="0"/>
              </a:spcBef>
              <a:spcAft>
                <a:spcPts val="0"/>
              </a:spcAft>
              <a:buClr>
                <a:srgbClr val="3C3549"/>
              </a:buClr>
              <a:buSzPts val="1100"/>
              <a:buFont typeface="Poppins SemiBold"/>
              <a:buChar char="●"/>
            </a:pPr>
            <a:r>
              <a:rPr i="0" lang="en" sz="1100">
                <a:solidFill>
                  <a:srgbClr val="3C3549"/>
                </a:solidFill>
                <a:latin typeface="Poppins SemiBold"/>
                <a:ea typeface="Poppins SemiBold"/>
                <a:cs typeface="Poppins SemiBold"/>
                <a:sym typeface="Poppins SemiBold"/>
              </a:rPr>
              <a:t>Too dense</a:t>
            </a:r>
            <a:endParaRPr sz="1100">
              <a:solidFill>
                <a:schemeClr val="dk1"/>
              </a:solidFill>
              <a:latin typeface="Poppins SemiBold"/>
              <a:ea typeface="Poppins SemiBold"/>
              <a:cs typeface="Poppins SemiBold"/>
              <a:sym typeface="Poppins SemiBold"/>
            </a:endParaRPr>
          </a:p>
          <a:p>
            <a:pPr indent="-234950" lvl="0" marL="342900" marR="0" rtl="0" algn="l">
              <a:lnSpc>
                <a:spcPct val="115000"/>
              </a:lnSpc>
              <a:spcBef>
                <a:spcPts val="0"/>
              </a:spcBef>
              <a:spcAft>
                <a:spcPts val="0"/>
              </a:spcAft>
              <a:buClr>
                <a:srgbClr val="3C3549"/>
              </a:buClr>
              <a:buSzPts val="1100"/>
              <a:buFont typeface="Poppins SemiBold"/>
              <a:buChar char="●"/>
            </a:pPr>
            <a:r>
              <a:rPr i="0" lang="en" sz="1100">
                <a:solidFill>
                  <a:srgbClr val="3C3549"/>
                </a:solidFill>
                <a:latin typeface="Poppins SemiBold"/>
                <a:ea typeface="Poppins SemiBold"/>
                <a:cs typeface="Poppins SemiBold"/>
                <a:sym typeface="Poppins SemiBold"/>
              </a:rPr>
              <a:t>Too rough</a:t>
            </a:r>
            <a:endParaRPr sz="1100">
              <a:solidFill>
                <a:schemeClr val="dk1"/>
              </a:solidFill>
              <a:latin typeface="Poppins SemiBold"/>
              <a:ea typeface="Poppins SemiBold"/>
              <a:cs typeface="Poppins SemiBold"/>
              <a:sym typeface="Poppins SemiBold"/>
            </a:endParaRPr>
          </a:p>
        </p:txBody>
      </p:sp>
      <p:sp>
        <p:nvSpPr>
          <p:cNvPr id="289" name="Google Shape;289;p24"/>
          <p:cNvSpPr/>
          <p:nvPr/>
        </p:nvSpPr>
        <p:spPr>
          <a:xfrm>
            <a:off x="4796578" y="1502663"/>
            <a:ext cx="3223500" cy="2537700"/>
          </a:xfrm>
          <a:prstGeom prst="roundRect">
            <a:avLst>
              <a:gd fmla="val 5065" name="adj"/>
            </a:avLst>
          </a:prstGeom>
          <a:solidFill>
            <a:srgbClr val="3C247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0" name="Google Shape;290;p24"/>
          <p:cNvSpPr/>
          <p:nvPr/>
        </p:nvSpPr>
        <p:spPr>
          <a:xfrm>
            <a:off x="5859568" y="2102786"/>
            <a:ext cx="1097400" cy="2058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549"/>
              </a:buClr>
              <a:buSzPts val="1500"/>
              <a:buFont typeface="Song Myung"/>
              <a:buNone/>
            </a:pPr>
            <a:r>
              <a:rPr b="0" i="0" lang="en" sz="1500">
                <a:solidFill>
                  <a:schemeClr val="lt1"/>
                </a:solidFill>
                <a:latin typeface="Song Myung"/>
                <a:ea typeface="Song Myung"/>
                <a:cs typeface="Song Myung"/>
                <a:sym typeface="Song Myung"/>
              </a:rPr>
              <a:t>Clean final</a:t>
            </a:r>
            <a:endParaRPr sz="1500">
              <a:solidFill>
                <a:schemeClr val="lt1"/>
              </a:solidFill>
              <a:latin typeface="Arial"/>
              <a:ea typeface="Arial"/>
              <a:cs typeface="Arial"/>
              <a:sym typeface="Arial"/>
            </a:endParaRPr>
          </a:p>
        </p:txBody>
      </p:sp>
      <p:sp>
        <p:nvSpPr>
          <p:cNvPr id="291" name="Google Shape;291;p24"/>
          <p:cNvSpPr/>
          <p:nvPr/>
        </p:nvSpPr>
        <p:spPr>
          <a:xfrm>
            <a:off x="5529988" y="2582846"/>
            <a:ext cx="1920300" cy="857400"/>
          </a:xfrm>
          <a:prstGeom prst="rect">
            <a:avLst/>
          </a:prstGeom>
          <a:noFill/>
          <a:ln>
            <a:noFill/>
          </a:ln>
        </p:spPr>
        <p:txBody>
          <a:bodyPr anchorCtr="0" anchor="ctr" bIns="0" lIns="0" spcFirstLastPara="1" rIns="0" wrap="square" tIns="0">
            <a:noAutofit/>
          </a:bodyPr>
          <a:lstStyle/>
          <a:p>
            <a:pPr indent="-234950" lvl="0" marL="342900" marR="0" rtl="0" algn="l">
              <a:lnSpc>
                <a:spcPct val="115000"/>
              </a:lnSpc>
              <a:spcBef>
                <a:spcPts val="0"/>
              </a:spcBef>
              <a:spcAft>
                <a:spcPts val="0"/>
              </a:spcAft>
              <a:buClr>
                <a:schemeClr val="lt1"/>
              </a:buClr>
              <a:buSzPts val="1100"/>
              <a:buFont typeface="Poppins SemiBold"/>
              <a:buChar char="●"/>
            </a:pPr>
            <a:r>
              <a:rPr i="0" lang="en" sz="1100">
                <a:solidFill>
                  <a:schemeClr val="lt1"/>
                </a:solidFill>
                <a:latin typeface="Poppins SemiBold"/>
                <a:ea typeface="Poppins SemiBold"/>
                <a:cs typeface="Poppins SemiBold"/>
                <a:sym typeface="Poppins SemiBold"/>
              </a:rPr>
              <a:t>Clear</a:t>
            </a:r>
            <a:endParaRPr sz="1100">
              <a:solidFill>
                <a:schemeClr val="lt1"/>
              </a:solidFill>
              <a:latin typeface="Poppins SemiBold"/>
              <a:ea typeface="Poppins SemiBold"/>
              <a:cs typeface="Poppins SemiBold"/>
              <a:sym typeface="Poppins SemiBold"/>
            </a:endParaRPr>
          </a:p>
          <a:p>
            <a:pPr indent="-234950" lvl="0" marL="342900" marR="0" rtl="0" algn="l">
              <a:lnSpc>
                <a:spcPct val="115000"/>
              </a:lnSpc>
              <a:spcBef>
                <a:spcPts val="0"/>
              </a:spcBef>
              <a:spcAft>
                <a:spcPts val="0"/>
              </a:spcAft>
              <a:buClr>
                <a:schemeClr val="lt1"/>
              </a:buClr>
              <a:buSzPts val="1100"/>
              <a:buFont typeface="Poppins SemiBold"/>
              <a:buChar char="●"/>
            </a:pPr>
            <a:r>
              <a:rPr i="0" lang="en" sz="1100">
                <a:solidFill>
                  <a:schemeClr val="lt1"/>
                </a:solidFill>
                <a:latin typeface="Poppins SemiBold"/>
                <a:ea typeface="Poppins SemiBold"/>
                <a:cs typeface="Poppins SemiBold"/>
                <a:sym typeface="Poppins SemiBold"/>
              </a:rPr>
              <a:t>Simple</a:t>
            </a:r>
            <a:endParaRPr sz="1100">
              <a:solidFill>
                <a:schemeClr val="lt1"/>
              </a:solidFill>
              <a:latin typeface="Poppins SemiBold"/>
              <a:ea typeface="Poppins SemiBold"/>
              <a:cs typeface="Poppins SemiBold"/>
              <a:sym typeface="Poppins SemiBold"/>
            </a:endParaRPr>
          </a:p>
          <a:p>
            <a:pPr indent="-234950" lvl="0" marL="342900" marR="0" rtl="0" algn="l">
              <a:lnSpc>
                <a:spcPct val="115000"/>
              </a:lnSpc>
              <a:spcBef>
                <a:spcPts val="0"/>
              </a:spcBef>
              <a:spcAft>
                <a:spcPts val="0"/>
              </a:spcAft>
              <a:buClr>
                <a:schemeClr val="lt1"/>
              </a:buClr>
              <a:buSzPts val="1100"/>
              <a:buFont typeface="Poppins SemiBold"/>
              <a:buChar char="●"/>
            </a:pPr>
            <a:r>
              <a:rPr i="0" lang="en" sz="1100">
                <a:solidFill>
                  <a:schemeClr val="lt1"/>
                </a:solidFill>
                <a:latin typeface="Poppins SemiBold"/>
                <a:ea typeface="Poppins SemiBold"/>
                <a:cs typeface="Poppins SemiBold"/>
                <a:sym typeface="Poppins SemiBold"/>
              </a:rPr>
              <a:t>On-brand</a:t>
            </a:r>
            <a:endParaRPr sz="1100">
              <a:solidFill>
                <a:schemeClr val="lt1"/>
              </a:solidFill>
              <a:latin typeface="Poppins SemiBold"/>
              <a:ea typeface="Poppins SemiBold"/>
              <a:cs typeface="Poppins SemiBold"/>
              <a:sym typeface="Poppins SemiBold"/>
            </a:endParaRPr>
          </a:p>
        </p:txBody>
      </p:sp>
      <p:pic>
        <p:nvPicPr>
          <p:cNvPr id="292" name="Google Shape;292;p24" title="Group 4507.png"/>
          <p:cNvPicPr preferRelativeResize="0"/>
          <p:nvPr/>
        </p:nvPicPr>
        <p:blipFill>
          <a:blip r:embed="rId3">
            <a:alphaModFix/>
          </a:blip>
          <a:stretch>
            <a:fillRect/>
          </a:stretch>
        </p:blipFill>
        <p:spPr>
          <a:xfrm>
            <a:off x="7298650" y="3227676"/>
            <a:ext cx="631200" cy="7574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EFF"/>
        </a:solidFill>
      </p:bgPr>
    </p:bg>
    <p:spTree>
      <p:nvGrpSpPr>
        <p:cNvPr id="297" name="Shape 297"/>
        <p:cNvGrpSpPr/>
        <p:nvPr/>
      </p:nvGrpSpPr>
      <p:grpSpPr>
        <a:xfrm>
          <a:off x="0" y="0"/>
          <a:ext cx="0" cy="0"/>
          <a:chOff x="0" y="0"/>
          <a:chExt cx="0" cy="0"/>
        </a:xfrm>
      </p:grpSpPr>
      <p:sp>
        <p:nvSpPr>
          <p:cNvPr id="298" name="Google Shape;298;p25"/>
          <p:cNvSpPr/>
          <p:nvPr/>
        </p:nvSpPr>
        <p:spPr>
          <a:xfrm>
            <a:off x="3693975" y="3837906"/>
            <a:ext cx="2069700" cy="377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99" name="Google Shape;299;p25"/>
          <p:cNvSpPr/>
          <p:nvPr/>
        </p:nvSpPr>
        <p:spPr>
          <a:xfrm>
            <a:off x="3693975" y="3239565"/>
            <a:ext cx="2069700" cy="377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0" name="Google Shape;300;p25"/>
          <p:cNvSpPr/>
          <p:nvPr/>
        </p:nvSpPr>
        <p:spPr>
          <a:xfrm>
            <a:off x="3693975" y="2667328"/>
            <a:ext cx="2069700" cy="377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1" name="Google Shape;301;p25"/>
          <p:cNvSpPr/>
          <p:nvPr/>
        </p:nvSpPr>
        <p:spPr>
          <a:xfrm>
            <a:off x="3693975" y="2068988"/>
            <a:ext cx="2069700" cy="377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2" name="Google Shape;302;p25"/>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Add Value</a:t>
            </a:r>
            <a:endParaRPr sz="2100">
              <a:solidFill>
                <a:srgbClr val="3C247F"/>
              </a:solidFill>
              <a:latin typeface="Arial"/>
              <a:ea typeface="Arial"/>
              <a:cs typeface="Arial"/>
              <a:sym typeface="Arial"/>
            </a:endParaRPr>
          </a:p>
        </p:txBody>
      </p:sp>
      <p:sp>
        <p:nvSpPr>
          <p:cNvPr id="303" name="Google Shape;303;p25"/>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lang="en" sz="900">
                <a:solidFill>
                  <a:srgbClr val="3C247F"/>
                </a:solidFill>
                <a:latin typeface="Poppins Medium"/>
                <a:ea typeface="Poppins Medium"/>
                <a:cs typeface="Poppins Medium"/>
                <a:sym typeface="Poppins Medium"/>
              </a:rPr>
              <a:t>Make it actionable</a:t>
            </a:r>
            <a:endParaRPr sz="900">
              <a:solidFill>
                <a:srgbClr val="3C247F"/>
              </a:solidFill>
              <a:latin typeface="Poppins Medium"/>
              <a:ea typeface="Poppins Medium"/>
              <a:cs typeface="Poppins Medium"/>
              <a:sym typeface="Poppins Medium"/>
            </a:endParaRPr>
          </a:p>
        </p:txBody>
      </p:sp>
      <p:cxnSp>
        <p:nvCxnSpPr>
          <p:cNvPr id="304" name="Google Shape;304;p25"/>
          <p:cNvCxnSpPr/>
          <p:nvPr/>
        </p:nvCxnSpPr>
        <p:spPr>
          <a:xfrm>
            <a:off x="480060" y="994410"/>
            <a:ext cx="8160900" cy="0"/>
          </a:xfrm>
          <a:prstGeom prst="straightConnector1">
            <a:avLst/>
          </a:prstGeom>
          <a:noFill/>
          <a:ln cap="flat" cmpd="sng" w="9525">
            <a:solidFill>
              <a:srgbClr val="3C247F"/>
            </a:solidFill>
            <a:prstDash val="solid"/>
            <a:round/>
            <a:headEnd len="sm" w="sm" type="none"/>
            <a:tailEnd len="sm" w="sm" type="none"/>
          </a:ln>
        </p:spPr>
      </p:cxnSp>
      <p:sp>
        <p:nvSpPr>
          <p:cNvPr id="305" name="Google Shape;305;p25"/>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11</a:t>
            </a:r>
            <a:endParaRPr sz="800">
              <a:solidFill>
                <a:schemeClr val="dk1"/>
              </a:solidFill>
              <a:latin typeface="Arial"/>
              <a:ea typeface="Arial"/>
              <a:cs typeface="Arial"/>
              <a:sym typeface="Arial"/>
            </a:endParaRPr>
          </a:p>
        </p:txBody>
      </p:sp>
      <p:sp>
        <p:nvSpPr>
          <p:cNvPr id="306" name="Google Shape;306;p25"/>
          <p:cNvSpPr/>
          <p:nvPr/>
        </p:nvSpPr>
        <p:spPr>
          <a:xfrm>
            <a:off x="3615526" y="1969500"/>
            <a:ext cx="2069700" cy="397800"/>
          </a:xfrm>
          <a:prstGeom prst="roundRect">
            <a:avLst>
              <a:gd fmla="val 8621"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7" name="Google Shape;307;p25"/>
          <p:cNvSpPr/>
          <p:nvPr/>
        </p:nvSpPr>
        <p:spPr>
          <a:xfrm>
            <a:off x="3747764" y="2086086"/>
            <a:ext cx="17250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SemiBold"/>
                <a:ea typeface="Poppins SemiBold"/>
                <a:cs typeface="Poppins SemiBold"/>
                <a:sym typeface="Poppins SemiBold"/>
              </a:rPr>
              <a:t>Internal links</a:t>
            </a:r>
            <a:endParaRPr sz="1100">
              <a:solidFill>
                <a:srgbClr val="3C247F"/>
              </a:solidFill>
              <a:latin typeface="Poppins SemiBold"/>
              <a:ea typeface="Poppins SemiBold"/>
              <a:cs typeface="Poppins SemiBold"/>
              <a:sym typeface="Poppins SemiBold"/>
            </a:endParaRPr>
          </a:p>
        </p:txBody>
      </p:sp>
      <p:sp>
        <p:nvSpPr>
          <p:cNvPr id="308" name="Google Shape;308;p25"/>
          <p:cNvSpPr/>
          <p:nvPr/>
        </p:nvSpPr>
        <p:spPr>
          <a:xfrm>
            <a:off x="3615526" y="2559288"/>
            <a:ext cx="2069700" cy="397800"/>
          </a:xfrm>
          <a:prstGeom prst="roundRect">
            <a:avLst>
              <a:gd fmla="val 8621"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09" name="Google Shape;309;p25"/>
          <p:cNvSpPr/>
          <p:nvPr/>
        </p:nvSpPr>
        <p:spPr>
          <a:xfrm>
            <a:off x="3747764" y="2675874"/>
            <a:ext cx="17250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SemiBold"/>
                <a:ea typeface="Poppins SemiBold"/>
                <a:cs typeface="Poppins SemiBold"/>
                <a:sym typeface="Poppins SemiBold"/>
              </a:rPr>
              <a:t>External links</a:t>
            </a:r>
            <a:endParaRPr sz="1100">
              <a:solidFill>
                <a:srgbClr val="3C247F"/>
              </a:solidFill>
              <a:latin typeface="Poppins SemiBold"/>
              <a:ea typeface="Poppins SemiBold"/>
              <a:cs typeface="Poppins SemiBold"/>
              <a:sym typeface="Poppins SemiBold"/>
            </a:endParaRPr>
          </a:p>
        </p:txBody>
      </p:sp>
      <p:sp>
        <p:nvSpPr>
          <p:cNvPr id="310" name="Google Shape;310;p25"/>
          <p:cNvSpPr/>
          <p:nvPr/>
        </p:nvSpPr>
        <p:spPr>
          <a:xfrm>
            <a:off x="3615526" y="3149075"/>
            <a:ext cx="2069700" cy="397800"/>
          </a:xfrm>
          <a:prstGeom prst="roundRect">
            <a:avLst>
              <a:gd fmla="val 8621"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1" name="Google Shape;311;p25"/>
          <p:cNvSpPr/>
          <p:nvPr/>
        </p:nvSpPr>
        <p:spPr>
          <a:xfrm>
            <a:off x="3747764" y="3265661"/>
            <a:ext cx="17250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SemiBold"/>
                <a:ea typeface="Poppins SemiBold"/>
                <a:cs typeface="Poppins SemiBold"/>
                <a:sym typeface="Poppins SemiBold"/>
              </a:rPr>
              <a:t>CTAs</a:t>
            </a:r>
            <a:endParaRPr sz="1100">
              <a:solidFill>
                <a:srgbClr val="3C247F"/>
              </a:solidFill>
              <a:latin typeface="Poppins SemiBold"/>
              <a:ea typeface="Poppins SemiBold"/>
              <a:cs typeface="Poppins SemiBold"/>
              <a:sym typeface="Poppins SemiBold"/>
            </a:endParaRPr>
          </a:p>
        </p:txBody>
      </p:sp>
      <p:sp>
        <p:nvSpPr>
          <p:cNvPr id="312" name="Google Shape;312;p25"/>
          <p:cNvSpPr/>
          <p:nvPr/>
        </p:nvSpPr>
        <p:spPr>
          <a:xfrm>
            <a:off x="3615526" y="3738863"/>
            <a:ext cx="2069700" cy="397800"/>
          </a:xfrm>
          <a:prstGeom prst="roundRect">
            <a:avLst>
              <a:gd fmla="val 8621"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13" name="Google Shape;313;p25"/>
          <p:cNvSpPr/>
          <p:nvPr/>
        </p:nvSpPr>
        <p:spPr>
          <a:xfrm>
            <a:off x="3747764" y="3855449"/>
            <a:ext cx="17250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SemiBold"/>
                <a:ea typeface="Poppins SemiBold"/>
                <a:cs typeface="Poppins SemiBold"/>
                <a:sym typeface="Poppins SemiBold"/>
              </a:rPr>
              <a:t>Images</a:t>
            </a:r>
            <a:endParaRPr sz="1100">
              <a:solidFill>
                <a:srgbClr val="3C247F"/>
              </a:solidFill>
              <a:latin typeface="Poppins SemiBold"/>
              <a:ea typeface="Poppins SemiBold"/>
              <a:cs typeface="Poppins SemiBold"/>
              <a:sym typeface="Poppins SemiBold"/>
            </a:endParaRPr>
          </a:p>
        </p:txBody>
      </p:sp>
      <p:pic>
        <p:nvPicPr>
          <p:cNvPr id="314" name="Google Shape;314;p25" title="Vector (Stroke).png"/>
          <p:cNvPicPr preferRelativeResize="0"/>
          <p:nvPr/>
        </p:nvPicPr>
        <p:blipFill>
          <a:blip r:embed="rId3">
            <a:alphaModFix/>
          </a:blip>
          <a:stretch>
            <a:fillRect/>
          </a:stretch>
        </p:blipFill>
        <p:spPr>
          <a:xfrm flipH="1" rot="-6">
            <a:off x="6253282" y="2818741"/>
            <a:ext cx="2083504" cy="1765111"/>
          </a:xfrm>
          <a:prstGeom prst="rect">
            <a:avLst/>
          </a:prstGeom>
          <a:noFill/>
          <a:ln>
            <a:noFill/>
          </a:ln>
        </p:spPr>
      </p:pic>
      <p:pic>
        <p:nvPicPr>
          <p:cNvPr id="315" name="Google Shape;315;p25" title="AdobeStock_740655402 1.png"/>
          <p:cNvPicPr preferRelativeResize="0"/>
          <p:nvPr/>
        </p:nvPicPr>
        <p:blipFill rotWithShape="1">
          <a:blip r:embed="rId4">
            <a:alphaModFix/>
          </a:blip>
          <a:srcRect b="1205" l="0" r="0" t="0"/>
          <a:stretch/>
        </p:blipFill>
        <p:spPr>
          <a:xfrm>
            <a:off x="784350" y="1594369"/>
            <a:ext cx="2341670" cy="35491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26" title="Group 1470 (1).png"/>
          <p:cNvPicPr preferRelativeResize="0"/>
          <p:nvPr/>
        </p:nvPicPr>
        <p:blipFill rotWithShape="1">
          <a:blip r:embed="rId3">
            <a:alphaModFix/>
          </a:blip>
          <a:srcRect b="0" l="0" r="0" t="0"/>
          <a:stretch/>
        </p:blipFill>
        <p:spPr>
          <a:xfrm>
            <a:off x="7431319" y="-27430"/>
            <a:ext cx="1715682" cy="5216775"/>
          </a:xfrm>
          <a:prstGeom prst="rect">
            <a:avLst/>
          </a:prstGeom>
          <a:noFill/>
          <a:ln>
            <a:noFill/>
          </a:ln>
        </p:spPr>
      </p:pic>
      <p:sp>
        <p:nvSpPr>
          <p:cNvPr id="322" name="Google Shape;322;p26"/>
          <p:cNvSpPr/>
          <p:nvPr/>
        </p:nvSpPr>
        <p:spPr>
          <a:xfrm>
            <a:off x="4705701" y="3226602"/>
            <a:ext cx="1474500" cy="6036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3" name="Google Shape;323;p26"/>
          <p:cNvSpPr/>
          <p:nvPr/>
        </p:nvSpPr>
        <p:spPr>
          <a:xfrm>
            <a:off x="4705701" y="2145844"/>
            <a:ext cx="1474500" cy="6036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4" name="Google Shape;324;p26"/>
          <p:cNvSpPr/>
          <p:nvPr/>
        </p:nvSpPr>
        <p:spPr>
          <a:xfrm>
            <a:off x="2853788" y="3226602"/>
            <a:ext cx="1474500" cy="6036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5" name="Google Shape;325;p26"/>
          <p:cNvSpPr/>
          <p:nvPr/>
        </p:nvSpPr>
        <p:spPr>
          <a:xfrm>
            <a:off x="2853788" y="2145844"/>
            <a:ext cx="1474500" cy="6036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26" name="Google Shape;326;p26"/>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247F"/>
              </a:buClr>
              <a:buSzPts val="2100"/>
              <a:buFont typeface="Poppins"/>
              <a:buNone/>
            </a:pPr>
            <a:r>
              <a:rPr lang="en" sz="2100">
                <a:solidFill>
                  <a:srgbClr val="3C247F"/>
                </a:solidFill>
                <a:latin typeface="Song Myung"/>
                <a:ea typeface="Song Myung"/>
                <a:cs typeface="Song Myung"/>
                <a:sym typeface="Song Myung"/>
              </a:rPr>
              <a:t>Publish</a:t>
            </a:r>
            <a:endParaRPr sz="2100">
              <a:solidFill>
                <a:schemeClr val="dk1"/>
              </a:solidFill>
              <a:latin typeface="Song Myung"/>
              <a:ea typeface="Song Myung"/>
              <a:cs typeface="Song Myung"/>
              <a:sym typeface="Song Myung"/>
            </a:endParaRPr>
          </a:p>
        </p:txBody>
      </p:sp>
      <p:sp>
        <p:nvSpPr>
          <p:cNvPr id="327" name="Google Shape;327;p26"/>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lang="en" sz="900">
                <a:solidFill>
                  <a:srgbClr val="3C247F"/>
                </a:solidFill>
                <a:latin typeface="Poppins Medium"/>
                <a:ea typeface="Poppins Medium"/>
                <a:cs typeface="Poppins Medium"/>
                <a:sym typeface="Poppins Medium"/>
              </a:rPr>
              <a:t>Content becomes a team asset</a:t>
            </a:r>
            <a:endParaRPr sz="900">
              <a:solidFill>
                <a:srgbClr val="3C247F"/>
              </a:solidFill>
              <a:latin typeface="Poppins Medium"/>
              <a:ea typeface="Poppins Medium"/>
              <a:cs typeface="Poppins Medium"/>
              <a:sym typeface="Poppins Medium"/>
            </a:endParaRPr>
          </a:p>
        </p:txBody>
      </p:sp>
      <p:cxnSp>
        <p:nvCxnSpPr>
          <p:cNvPr id="328" name="Google Shape;328;p26"/>
          <p:cNvCxnSpPr/>
          <p:nvPr/>
        </p:nvCxnSpPr>
        <p:spPr>
          <a:xfrm>
            <a:off x="480060" y="994410"/>
            <a:ext cx="6369900" cy="4800"/>
          </a:xfrm>
          <a:prstGeom prst="straightConnector1">
            <a:avLst/>
          </a:prstGeom>
          <a:noFill/>
          <a:ln cap="flat" cmpd="sng" w="9525">
            <a:solidFill>
              <a:srgbClr val="DCB8FE"/>
            </a:solidFill>
            <a:prstDash val="solid"/>
            <a:round/>
            <a:headEnd len="sm" w="sm" type="none"/>
            <a:tailEnd len="sm" w="sm" type="none"/>
          </a:ln>
        </p:spPr>
      </p:cxnSp>
      <p:sp>
        <p:nvSpPr>
          <p:cNvPr id="329" name="Google Shape;329;p26"/>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12</a:t>
            </a:r>
            <a:endParaRPr sz="800">
              <a:solidFill>
                <a:schemeClr val="dk1"/>
              </a:solidFill>
              <a:latin typeface="Arial"/>
              <a:ea typeface="Arial"/>
              <a:cs typeface="Arial"/>
              <a:sym typeface="Arial"/>
            </a:endParaRPr>
          </a:p>
        </p:txBody>
      </p:sp>
      <p:sp>
        <p:nvSpPr>
          <p:cNvPr id="330" name="Google Shape;330;p26"/>
          <p:cNvSpPr/>
          <p:nvPr/>
        </p:nvSpPr>
        <p:spPr>
          <a:xfrm>
            <a:off x="2750918" y="2034203"/>
            <a:ext cx="1474500" cy="603600"/>
          </a:xfrm>
          <a:prstGeom prst="roundRect">
            <a:avLst>
              <a:gd fmla="val 6818"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1" name="Google Shape;331;p26"/>
          <p:cNvSpPr/>
          <p:nvPr/>
        </p:nvSpPr>
        <p:spPr>
          <a:xfrm>
            <a:off x="2853788" y="2260440"/>
            <a:ext cx="12687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Sales</a:t>
            </a:r>
            <a:endParaRPr sz="1100">
              <a:solidFill>
                <a:srgbClr val="3C247F"/>
              </a:solidFill>
              <a:latin typeface="Poppins SemiBold"/>
              <a:ea typeface="Poppins SemiBold"/>
              <a:cs typeface="Poppins SemiBold"/>
              <a:sym typeface="Poppins SemiBold"/>
            </a:endParaRPr>
          </a:p>
        </p:txBody>
      </p:sp>
      <p:sp>
        <p:nvSpPr>
          <p:cNvPr id="332" name="Google Shape;332;p26"/>
          <p:cNvSpPr/>
          <p:nvPr/>
        </p:nvSpPr>
        <p:spPr>
          <a:xfrm>
            <a:off x="4602533" y="2034203"/>
            <a:ext cx="1474500" cy="603600"/>
          </a:xfrm>
          <a:prstGeom prst="roundRect">
            <a:avLst>
              <a:gd fmla="val 6818"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3" name="Google Shape;333;p26"/>
          <p:cNvSpPr/>
          <p:nvPr/>
        </p:nvSpPr>
        <p:spPr>
          <a:xfrm>
            <a:off x="4705358" y="2260440"/>
            <a:ext cx="12687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Customer service</a:t>
            </a:r>
            <a:endParaRPr sz="1100">
              <a:solidFill>
                <a:srgbClr val="3C247F"/>
              </a:solidFill>
              <a:latin typeface="Poppins SemiBold"/>
              <a:ea typeface="Poppins SemiBold"/>
              <a:cs typeface="Poppins SemiBold"/>
              <a:sym typeface="Poppins SemiBold"/>
            </a:endParaRPr>
          </a:p>
        </p:txBody>
      </p:sp>
      <p:sp>
        <p:nvSpPr>
          <p:cNvPr id="334" name="Google Shape;334;p26"/>
          <p:cNvSpPr/>
          <p:nvPr/>
        </p:nvSpPr>
        <p:spPr>
          <a:xfrm>
            <a:off x="2750918" y="3126949"/>
            <a:ext cx="1474500" cy="603600"/>
          </a:xfrm>
          <a:prstGeom prst="roundRect">
            <a:avLst>
              <a:gd fmla="val 6818"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5" name="Google Shape;335;p26"/>
          <p:cNvSpPr/>
          <p:nvPr/>
        </p:nvSpPr>
        <p:spPr>
          <a:xfrm>
            <a:off x="2853788" y="3353187"/>
            <a:ext cx="12687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Marketing</a:t>
            </a:r>
            <a:endParaRPr sz="1100">
              <a:solidFill>
                <a:srgbClr val="3C247F"/>
              </a:solidFill>
              <a:latin typeface="Poppins SemiBold"/>
              <a:ea typeface="Poppins SemiBold"/>
              <a:cs typeface="Poppins SemiBold"/>
              <a:sym typeface="Poppins SemiBold"/>
            </a:endParaRPr>
          </a:p>
        </p:txBody>
      </p:sp>
      <p:sp>
        <p:nvSpPr>
          <p:cNvPr id="336" name="Google Shape;336;p26"/>
          <p:cNvSpPr/>
          <p:nvPr/>
        </p:nvSpPr>
        <p:spPr>
          <a:xfrm>
            <a:off x="4602533" y="3126949"/>
            <a:ext cx="1474500" cy="603600"/>
          </a:xfrm>
          <a:prstGeom prst="roundRect">
            <a:avLst>
              <a:gd fmla="val 6818"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37" name="Google Shape;337;p26"/>
          <p:cNvSpPr/>
          <p:nvPr/>
        </p:nvSpPr>
        <p:spPr>
          <a:xfrm>
            <a:off x="4705358" y="3353187"/>
            <a:ext cx="12687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HR</a:t>
            </a:r>
            <a:endParaRPr sz="1100">
              <a:solidFill>
                <a:srgbClr val="3C247F"/>
              </a:solidFill>
              <a:latin typeface="Poppins SemiBold"/>
              <a:ea typeface="Poppins SemiBold"/>
              <a:cs typeface="Poppins SemiBold"/>
              <a:sym typeface="Poppins SemiBold"/>
            </a:endParaRPr>
          </a:p>
        </p:txBody>
      </p:sp>
      <p:sp>
        <p:nvSpPr>
          <p:cNvPr id="338" name="Google Shape;338;p26"/>
          <p:cNvSpPr/>
          <p:nvPr/>
        </p:nvSpPr>
        <p:spPr>
          <a:xfrm>
            <a:off x="889950" y="2469956"/>
            <a:ext cx="1586700" cy="942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549"/>
              </a:buClr>
              <a:buSzPts val="1600"/>
              <a:buFont typeface="Song Myung"/>
              <a:buNone/>
            </a:pPr>
            <a:r>
              <a:rPr i="0" lang="en" sz="1500">
                <a:solidFill>
                  <a:srgbClr val="3C247F"/>
                </a:solidFill>
                <a:latin typeface="Poppins SemiBold"/>
                <a:ea typeface="Poppins SemiBold"/>
                <a:cs typeface="Poppins SemiBold"/>
                <a:sym typeface="Poppins SemiBold"/>
              </a:rPr>
              <a:t>Published</a:t>
            </a:r>
            <a:r>
              <a:rPr lang="en" sz="1500">
                <a:solidFill>
                  <a:srgbClr val="3C247F"/>
                </a:solidFill>
                <a:latin typeface="Poppins SemiBold"/>
                <a:ea typeface="Poppins SemiBold"/>
                <a:cs typeface="Poppins SemiBold"/>
                <a:sym typeface="Poppins SemiBold"/>
              </a:rPr>
              <a:t> </a:t>
            </a:r>
            <a:r>
              <a:rPr i="0" lang="en" sz="1500">
                <a:solidFill>
                  <a:srgbClr val="3C247F"/>
                </a:solidFill>
                <a:latin typeface="Poppins SemiBold"/>
                <a:ea typeface="Poppins SemiBold"/>
                <a:cs typeface="Poppins SemiBold"/>
                <a:sym typeface="Poppins SemiBold"/>
              </a:rPr>
              <a:t>content</a:t>
            </a:r>
            <a:endParaRPr sz="1500">
              <a:solidFill>
                <a:srgbClr val="3C247F"/>
              </a:solidFill>
              <a:latin typeface="Poppins SemiBold"/>
              <a:ea typeface="Poppins SemiBold"/>
              <a:cs typeface="Poppins SemiBold"/>
              <a:sym typeface="Poppins 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343" name="Shape 343"/>
        <p:cNvGrpSpPr/>
        <p:nvPr/>
      </p:nvGrpSpPr>
      <p:grpSpPr>
        <a:xfrm>
          <a:off x="0" y="0"/>
          <a:ext cx="0" cy="0"/>
          <a:chOff x="0" y="0"/>
          <a:chExt cx="0" cy="0"/>
        </a:xfrm>
      </p:grpSpPr>
      <p:sp>
        <p:nvSpPr>
          <p:cNvPr id="344" name="Google Shape;344;p27"/>
          <p:cNvSpPr/>
          <p:nvPr/>
        </p:nvSpPr>
        <p:spPr>
          <a:xfrm>
            <a:off x="-89200" y="-43500"/>
            <a:ext cx="9299400" cy="5245800"/>
          </a:xfrm>
          <a:prstGeom prst="rect">
            <a:avLst/>
          </a:prstGeom>
          <a:solidFill>
            <a:srgbClr val="3C24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45" name="Google Shape;345;p27" title="Preview Social Post 4.png"/>
          <p:cNvPicPr preferRelativeResize="0"/>
          <p:nvPr/>
        </p:nvPicPr>
        <p:blipFill rotWithShape="1">
          <a:blip r:embed="rId3">
            <a:alphaModFix amt="25000"/>
          </a:blip>
          <a:srcRect b="5068" l="0" r="0" t="5068"/>
          <a:stretch/>
        </p:blipFill>
        <p:spPr>
          <a:xfrm>
            <a:off x="0" y="0"/>
            <a:ext cx="9144003" cy="5143499"/>
          </a:xfrm>
          <a:prstGeom prst="rect">
            <a:avLst/>
          </a:prstGeom>
          <a:noFill/>
          <a:ln>
            <a:noFill/>
          </a:ln>
        </p:spPr>
      </p:pic>
      <p:sp>
        <p:nvSpPr>
          <p:cNvPr id="346" name="Google Shape;346;p27"/>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chemeClr val="lt1"/>
                </a:solidFill>
                <a:latin typeface="Song Myung"/>
                <a:ea typeface="Song Myung"/>
                <a:cs typeface="Song Myung"/>
                <a:sym typeface="Song Myung"/>
              </a:rPr>
              <a:t>Pillar Content</a:t>
            </a:r>
            <a:endParaRPr sz="2100">
              <a:solidFill>
                <a:schemeClr val="lt1"/>
              </a:solidFill>
              <a:latin typeface="Arial"/>
              <a:ea typeface="Arial"/>
              <a:cs typeface="Arial"/>
              <a:sym typeface="Arial"/>
            </a:endParaRPr>
          </a:p>
        </p:txBody>
      </p:sp>
      <p:sp>
        <p:nvSpPr>
          <p:cNvPr id="347" name="Google Shape;347;p27"/>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b="0" lang="en" sz="900">
                <a:solidFill>
                  <a:schemeClr val="lt1"/>
                </a:solidFill>
                <a:latin typeface="Poppins"/>
                <a:ea typeface="Poppins"/>
                <a:cs typeface="Poppins"/>
                <a:sym typeface="Poppins"/>
              </a:rPr>
              <a:t>Our foundation</a:t>
            </a:r>
            <a:endParaRPr sz="900">
              <a:solidFill>
                <a:schemeClr val="lt1"/>
              </a:solidFill>
              <a:latin typeface="Arial"/>
              <a:ea typeface="Arial"/>
              <a:cs typeface="Arial"/>
              <a:sym typeface="Arial"/>
            </a:endParaRPr>
          </a:p>
        </p:txBody>
      </p:sp>
      <p:cxnSp>
        <p:nvCxnSpPr>
          <p:cNvPr id="348" name="Google Shape;348;p27"/>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349" name="Google Shape;349;p27"/>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13</a:t>
            </a:r>
            <a:endParaRPr sz="800">
              <a:solidFill>
                <a:schemeClr val="dk1"/>
              </a:solidFill>
              <a:latin typeface="Arial"/>
              <a:ea typeface="Arial"/>
              <a:cs typeface="Arial"/>
              <a:sym typeface="Arial"/>
            </a:endParaRPr>
          </a:p>
        </p:txBody>
      </p:sp>
      <p:sp>
        <p:nvSpPr>
          <p:cNvPr id="350" name="Google Shape;350;p27"/>
          <p:cNvSpPr/>
          <p:nvPr/>
        </p:nvSpPr>
        <p:spPr>
          <a:xfrm>
            <a:off x="3490251" y="1614305"/>
            <a:ext cx="2250600" cy="704400"/>
          </a:xfrm>
          <a:prstGeom prst="roundRect">
            <a:avLst>
              <a:gd fmla="val 8824" name="adj"/>
            </a:avLst>
          </a:prstGeom>
          <a:solidFill>
            <a:srgbClr val="CBB8FF"/>
          </a:solidFill>
          <a:ln>
            <a:noFill/>
          </a:ln>
        </p:spPr>
        <p:txBody>
          <a:bodyPr anchorCtr="0" anchor="t" bIns="30600" lIns="61275" spcFirstLastPara="1" rIns="61275" wrap="square" tIns="30600">
            <a:noAutofit/>
          </a:bodyPr>
          <a:lstStyle/>
          <a:p>
            <a:pPr indent="0" lvl="0" marL="0" marR="0" rtl="0" algn="l">
              <a:spcBef>
                <a:spcPts val="0"/>
              </a:spcBef>
              <a:spcAft>
                <a:spcPts val="0"/>
              </a:spcAft>
              <a:buNone/>
            </a:pPr>
            <a:r>
              <a:t/>
            </a:r>
            <a:endParaRPr sz="1206">
              <a:solidFill>
                <a:srgbClr val="000000"/>
              </a:solidFill>
              <a:latin typeface="Arial"/>
              <a:ea typeface="Arial"/>
              <a:cs typeface="Arial"/>
              <a:sym typeface="Arial"/>
            </a:endParaRPr>
          </a:p>
        </p:txBody>
      </p:sp>
      <p:sp>
        <p:nvSpPr>
          <p:cNvPr id="351" name="Google Shape;351;p27"/>
          <p:cNvSpPr/>
          <p:nvPr/>
        </p:nvSpPr>
        <p:spPr>
          <a:xfrm>
            <a:off x="947970" y="1614305"/>
            <a:ext cx="2250600" cy="704400"/>
          </a:xfrm>
          <a:prstGeom prst="roundRect">
            <a:avLst>
              <a:gd fmla="val 8824" name="adj"/>
            </a:avLst>
          </a:prstGeom>
          <a:solidFill>
            <a:srgbClr val="CBB8FF"/>
          </a:solidFill>
          <a:ln>
            <a:noFill/>
          </a:ln>
        </p:spPr>
        <p:txBody>
          <a:bodyPr anchorCtr="0" anchor="t" bIns="30600" lIns="61275" spcFirstLastPara="1" rIns="61275" wrap="square" tIns="30600">
            <a:noAutofit/>
          </a:bodyPr>
          <a:lstStyle/>
          <a:p>
            <a:pPr indent="0" lvl="0" marL="0" marR="0" rtl="0" algn="l">
              <a:spcBef>
                <a:spcPts val="0"/>
              </a:spcBef>
              <a:spcAft>
                <a:spcPts val="0"/>
              </a:spcAft>
              <a:buNone/>
            </a:pPr>
            <a:r>
              <a:t/>
            </a:r>
            <a:endParaRPr sz="1206">
              <a:solidFill>
                <a:srgbClr val="000000"/>
              </a:solidFill>
              <a:latin typeface="Arial"/>
              <a:ea typeface="Arial"/>
              <a:cs typeface="Arial"/>
              <a:sym typeface="Arial"/>
            </a:endParaRPr>
          </a:p>
        </p:txBody>
      </p:sp>
      <p:sp>
        <p:nvSpPr>
          <p:cNvPr id="352" name="Google Shape;352;p27"/>
          <p:cNvSpPr/>
          <p:nvPr/>
        </p:nvSpPr>
        <p:spPr>
          <a:xfrm>
            <a:off x="837700" y="1531600"/>
            <a:ext cx="2297400" cy="704400"/>
          </a:xfrm>
          <a:prstGeom prst="roundRect">
            <a:avLst>
              <a:gd fmla="val 6957" name="adj"/>
            </a:avLst>
          </a:prstGeom>
          <a:solidFill>
            <a:srgbClr val="FFFFFF"/>
          </a:solidFill>
          <a:ln cap="flat" cmpd="sng" w="8500">
            <a:solidFill>
              <a:srgbClr val="DCB8FE"/>
            </a:solidFill>
            <a:prstDash val="solid"/>
            <a:round/>
            <a:headEnd len="sm" w="sm" type="none"/>
            <a:tailEnd len="sm" w="sm" type="none"/>
          </a:ln>
        </p:spPr>
        <p:txBody>
          <a:bodyPr anchorCtr="0" anchor="t" bIns="30600" lIns="61275" spcFirstLastPara="1" rIns="61275" wrap="square" tIns="30600">
            <a:noAutofit/>
          </a:bodyPr>
          <a:lstStyle/>
          <a:p>
            <a:pPr indent="0" lvl="0" marL="0" marR="0" rtl="0" algn="ctr">
              <a:spcBef>
                <a:spcPts val="0"/>
              </a:spcBef>
              <a:spcAft>
                <a:spcPts val="0"/>
              </a:spcAft>
              <a:buNone/>
            </a:pPr>
            <a:r>
              <a:t/>
            </a:r>
            <a:endParaRPr sz="1206">
              <a:solidFill>
                <a:srgbClr val="000000"/>
              </a:solidFill>
              <a:latin typeface="Arial"/>
              <a:ea typeface="Arial"/>
              <a:cs typeface="Arial"/>
              <a:sym typeface="Arial"/>
            </a:endParaRPr>
          </a:p>
        </p:txBody>
      </p:sp>
      <p:sp>
        <p:nvSpPr>
          <p:cNvPr id="353" name="Google Shape;353;p27"/>
          <p:cNvSpPr/>
          <p:nvPr/>
        </p:nvSpPr>
        <p:spPr>
          <a:xfrm>
            <a:off x="947968" y="1798082"/>
            <a:ext cx="2076900" cy="171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005"/>
              <a:buFont typeface="Poppins"/>
              <a:buNone/>
            </a:pPr>
            <a:r>
              <a:rPr lang="en" sz="1005">
                <a:solidFill>
                  <a:srgbClr val="3C247F"/>
                </a:solidFill>
                <a:latin typeface="Poppins Medium"/>
                <a:ea typeface="Poppins Medium"/>
                <a:cs typeface="Poppins Medium"/>
                <a:sym typeface="Poppins Medium"/>
              </a:rPr>
              <a:t>Email Marketing Guide</a:t>
            </a:r>
            <a:endParaRPr sz="1005">
              <a:solidFill>
                <a:srgbClr val="3C247F"/>
              </a:solidFill>
              <a:latin typeface="Poppins Medium"/>
              <a:ea typeface="Poppins Medium"/>
              <a:cs typeface="Poppins Medium"/>
              <a:sym typeface="Poppins Medium"/>
            </a:endParaRPr>
          </a:p>
        </p:txBody>
      </p:sp>
      <p:sp>
        <p:nvSpPr>
          <p:cNvPr id="354" name="Google Shape;354;p27"/>
          <p:cNvSpPr/>
          <p:nvPr/>
        </p:nvSpPr>
        <p:spPr>
          <a:xfrm>
            <a:off x="3379988" y="1531600"/>
            <a:ext cx="2297400" cy="704400"/>
          </a:xfrm>
          <a:prstGeom prst="roundRect">
            <a:avLst>
              <a:gd fmla="val 6957" name="adj"/>
            </a:avLst>
          </a:prstGeom>
          <a:solidFill>
            <a:srgbClr val="FFFFFF"/>
          </a:solidFill>
          <a:ln cap="flat" cmpd="sng" w="8500">
            <a:solidFill>
              <a:srgbClr val="DCB8FE"/>
            </a:solidFill>
            <a:prstDash val="solid"/>
            <a:round/>
            <a:headEnd len="sm" w="sm" type="none"/>
            <a:tailEnd len="sm" w="sm" type="none"/>
          </a:ln>
        </p:spPr>
        <p:txBody>
          <a:bodyPr anchorCtr="0" anchor="t" bIns="30600" lIns="61275" spcFirstLastPara="1" rIns="61275" wrap="square" tIns="30600">
            <a:noAutofit/>
          </a:bodyPr>
          <a:lstStyle/>
          <a:p>
            <a:pPr indent="0" lvl="0" marL="0" marR="0" rtl="0" algn="ctr">
              <a:spcBef>
                <a:spcPts val="0"/>
              </a:spcBef>
              <a:spcAft>
                <a:spcPts val="0"/>
              </a:spcAft>
              <a:buNone/>
            </a:pPr>
            <a:r>
              <a:t/>
            </a:r>
            <a:endParaRPr sz="1206">
              <a:solidFill>
                <a:srgbClr val="000000"/>
              </a:solidFill>
              <a:latin typeface="Arial"/>
              <a:ea typeface="Arial"/>
              <a:cs typeface="Arial"/>
              <a:sym typeface="Arial"/>
            </a:endParaRPr>
          </a:p>
        </p:txBody>
      </p:sp>
      <p:sp>
        <p:nvSpPr>
          <p:cNvPr id="355" name="Google Shape;355;p27"/>
          <p:cNvSpPr/>
          <p:nvPr/>
        </p:nvSpPr>
        <p:spPr>
          <a:xfrm>
            <a:off x="3490256" y="1798082"/>
            <a:ext cx="2076900" cy="171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005"/>
              <a:buFont typeface="Poppins"/>
              <a:buNone/>
            </a:pPr>
            <a:r>
              <a:rPr lang="en" sz="1005">
                <a:solidFill>
                  <a:srgbClr val="3C247F"/>
                </a:solidFill>
                <a:latin typeface="Poppins Medium"/>
                <a:ea typeface="Poppins Medium"/>
                <a:cs typeface="Poppins Medium"/>
                <a:sym typeface="Poppins Medium"/>
              </a:rPr>
              <a:t>Email Marketing Software</a:t>
            </a:r>
            <a:endParaRPr sz="1005">
              <a:solidFill>
                <a:srgbClr val="3C247F"/>
              </a:solidFill>
              <a:latin typeface="Poppins Medium"/>
              <a:ea typeface="Poppins Medium"/>
              <a:cs typeface="Poppins Medium"/>
              <a:sym typeface="Poppins Medium"/>
            </a:endParaRPr>
          </a:p>
        </p:txBody>
      </p:sp>
      <p:sp>
        <p:nvSpPr>
          <p:cNvPr id="356" name="Google Shape;356;p27"/>
          <p:cNvSpPr/>
          <p:nvPr/>
        </p:nvSpPr>
        <p:spPr>
          <a:xfrm>
            <a:off x="6032551" y="1798085"/>
            <a:ext cx="2076900" cy="17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005"/>
              <a:buFont typeface="Poppins"/>
              <a:buNone/>
            </a:pPr>
            <a:r>
              <a:t/>
            </a:r>
            <a:endParaRPr sz="1005">
              <a:solidFill>
                <a:srgbClr val="3C247F"/>
              </a:solidFill>
              <a:latin typeface="Poppins Medium"/>
              <a:ea typeface="Poppins Medium"/>
              <a:cs typeface="Poppins Medium"/>
              <a:sym typeface="Poppins Medium"/>
            </a:endParaRPr>
          </a:p>
        </p:txBody>
      </p:sp>
      <p:sp>
        <p:nvSpPr>
          <p:cNvPr id="357" name="Google Shape;357;p27"/>
          <p:cNvSpPr/>
          <p:nvPr/>
        </p:nvSpPr>
        <p:spPr>
          <a:xfrm>
            <a:off x="3391804" y="2632769"/>
            <a:ext cx="4891500" cy="1852200"/>
          </a:xfrm>
          <a:prstGeom prst="roundRect">
            <a:avLst>
              <a:gd fmla="val 0" name="adj"/>
            </a:avLst>
          </a:prstGeom>
          <a:solidFill>
            <a:srgbClr val="CBB8FF"/>
          </a:solidFill>
          <a:ln>
            <a:noFill/>
          </a:ln>
        </p:spPr>
        <p:txBody>
          <a:bodyPr anchorCtr="0" anchor="t" bIns="25975" lIns="51950" spcFirstLastPara="1" rIns="51950" wrap="square" tIns="25975">
            <a:noAutofit/>
          </a:bodyPr>
          <a:lstStyle/>
          <a:p>
            <a:pPr indent="0" lvl="0" marL="0" marR="0" rtl="0" algn="l">
              <a:spcBef>
                <a:spcPts val="0"/>
              </a:spcBef>
              <a:spcAft>
                <a:spcPts val="0"/>
              </a:spcAft>
              <a:buNone/>
            </a:pPr>
            <a:r>
              <a:t/>
            </a:r>
            <a:endParaRPr sz="1023">
              <a:solidFill>
                <a:srgbClr val="000000"/>
              </a:solidFill>
              <a:latin typeface="Arial"/>
              <a:ea typeface="Arial"/>
              <a:cs typeface="Arial"/>
              <a:sym typeface="Arial"/>
            </a:endParaRPr>
          </a:p>
        </p:txBody>
      </p:sp>
      <p:pic>
        <p:nvPicPr>
          <p:cNvPr id="358" name="Google Shape;358;p27"/>
          <p:cNvPicPr preferRelativeResize="0"/>
          <p:nvPr/>
        </p:nvPicPr>
        <p:blipFill rotWithShape="1">
          <a:blip r:embed="rId4">
            <a:alphaModFix/>
          </a:blip>
          <a:srcRect b="0" l="0" r="0" t="17164"/>
          <a:stretch/>
        </p:blipFill>
        <p:spPr>
          <a:xfrm>
            <a:off x="3327872" y="2542399"/>
            <a:ext cx="4859842" cy="185231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8"/>
          <p:cNvSpPr/>
          <p:nvPr/>
        </p:nvSpPr>
        <p:spPr>
          <a:xfrm>
            <a:off x="1403747" y="3750330"/>
            <a:ext cx="2519700" cy="425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rPr>
              <a:t>1</a:t>
            </a:r>
            <a:endParaRPr sz="1400">
              <a:solidFill>
                <a:schemeClr val="dk1"/>
              </a:solidFill>
              <a:latin typeface="Arial"/>
              <a:ea typeface="Arial"/>
              <a:cs typeface="Arial"/>
              <a:sym typeface="Arial"/>
            </a:endParaRPr>
          </a:p>
        </p:txBody>
      </p:sp>
      <p:sp>
        <p:nvSpPr>
          <p:cNvPr id="365" name="Google Shape;365;p28"/>
          <p:cNvSpPr/>
          <p:nvPr/>
        </p:nvSpPr>
        <p:spPr>
          <a:xfrm>
            <a:off x="1403747" y="3099783"/>
            <a:ext cx="2519700" cy="425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66" name="Google Shape;366;p28"/>
          <p:cNvSpPr/>
          <p:nvPr/>
        </p:nvSpPr>
        <p:spPr>
          <a:xfrm>
            <a:off x="1403747" y="2481991"/>
            <a:ext cx="2519700" cy="425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dk1"/>
                </a:solidFill>
              </a:rPr>
              <a:t>1</a:t>
            </a:r>
            <a:endParaRPr sz="1400">
              <a:solidFill>
                <a:schemeClr val="dk1"/>
              </a:solidFill>
              <a:latin typeface="Arial"/>
              <a:ea typeface="Arial"/>
              <a:cs typeface="Arial"/>
              <a:sym typeface="Arial"/>
            </a:endParaRPr>
          </a:p>
        </p:txBody>
      </p:sp>
      <p:sp>
        <p:nvSpPr>
          <p:cNvPr id="367" name="Google Shape;367;p28"/>
          <p:cNvSpPr/>
          <p:nvPr/>
        </p:nvSpPr>
        <p:spPr>
          <a:xfrm>
            <a:off x="1403747" y="1831444"/>
            <a:ext cx="2519700" cy="4251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68" name="Google Shape;368;p28"/>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Evergreen Content</a:t>
            </a:r>
            <a:endParaRPr sz="2100">
              <a:solidFill>
                <a:srgbClr val="3C247F"/>
              </a:solidFill>
              <a:latin typeface="Arial"/>
              <a:ea typeface="Arial"/>
              <a:cs typeface="Arial"/>
              <a:sym typeface="Arial"/>
            </a:endParaRPr>
          </a:p>
        </p:txBody>
      </p:sp>
      <p:sp>
        <p:nvSpPr>
          <p:cNvPr id="369" name="Google Shape;369;p28"/>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b="0" lang="en" sz="900">
                <a:solidFill>
                  <a:srgbClr val="3C247F"/>
                </a:solidFill>
                <a:latin typeface="Poppins"/>
                <a:ea typeface="Poppins"/>
                <a:cs typeface="Poppins"/>
                <a:sym typeface="Poppins"/>
              </a:rPr>
              <a:t>Always working in the background</a:t>
            </a:r>
            <a:endParaRPr sz="900">
              <a:solidFill>
                <a:srgbClr val="3C247F"/>
              </a:solidFill>
              <a:latin typeface="Arial"/>
              <a:ea typeface="Arial"/>
              <a:cs typeface="Arial"/>
              <a:sym typeface="Arial"/>
            </a:endParaRPr>
          </a:p>
        </p:txBody>
      </p:sp>
      <p:cxnSp>
        <p:nvCxnSpPr>
          <p:cNvPr id="370" name="Google Shape;370;p28"/>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371" name="Google Shape;371;p28"/>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14</a:t>
            </a:r>
            <a:endParaRPr sz="800">
              <a:solidFill>
                <a:schemeClr val="dk1"/>
              </a:solidFill>
              <a:latin typeface="Arial"/>
              <a:ea typeface="Arial"/>
              <a:cs typeface="Arial"/>
              <a:sym typeface="Arial"/>
            </a:endParaRPr>
          </a:p>
        </p:txBody>
      </p:sp>
      <p:sp>
        <p:nvSpPr>
          <p:cNvPr id="372" name="Google Shape;372;p28"/>
          <p:cNvSpPr/>
          <p:nvPr/>
        </p:nvSpPr>
        <p:spPr>
          <a:xfrm>
            <a:off x="1332984" y="1766269"/>
            <a:ext cx="2520900" cy="425100"/>
          </a:xfrm>
          <a:prstGeom prst="roundRect">
            <a:avLst>
              <a:gd fmla="val 8065"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3" name="Google Shape;373;p28">
            <a:hlinkClick r:id="rId3"/>
          </p:cNvPr>
          <p:cNvSpPr/>
          <p:nvPr/>
        </p:nvSpPr>
        <p:spPr>
          <a:xfrm>
            <a:off x="1468509" y="1903429"/>
            <a:ext cx="21684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Medium"/>
                <a:ea typeface="Poppins Medium"/>
                <a:cs typeface="Poppins Medium"/>
                <a:sym typeface="Poppins Medium"/>
              </a:rPr>
              <a:t>Email Segmentation 101</a:t>
            </a:r>
            <a:endParaRPr sz="1100">
              <a:solidFill>
                <a:srgbClr val="3C247F"/>
              </a:solidFill>
              <a:latin typeface="Poppins Medium"/>
              <a:ea typeface="Poppins Medium"/>
              <a:cs typeface="Poppins Medium"/>
              <a:sym typeface="Poppins Medium"/>
            </a:endParaRPr>
          </a:p>
        </p:txBody>
      </p:sp>
      <p:sp>
        <p:nvSpPr>
          <p:cNvPr id="374" name="Google Shape;374;p28"/>
          <p:cNvSpPr/>
          <p:nvPr/>
        </p:nvSpPr>
        <p:spPr>
          <a:xfrm>
            <a:off x="1332984" y="2397206"/>
            <a:ext cx="2520900" cy="425100"/>
          </a:xfrm>
          <a:prstGeom prst="roundRect">
            <a:avLst>
              <a:gd fmla="val 8065"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5" name="Google Shape;375;p28">
            <a:hlinkClick r:id="rId4"/>
          </p:cNvPr>
          <p:cNvSpPr/>
          <p:nvPr/>
        </p:nvSpPr>
        <p:spPr>
          <a:xfrm>
            <a:off x="1468509" y="2534366"/>
            <a:ext cx="21684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Medium"/>
                <a:ea typeface="Poppins Medium"/>
                <a:cs typeface="Poppins Medium"/>
                <a:sym typeface="Poppins Medium"/>
              </a:rPr>
              <a:t>Email Deliverability 101</a:t>
            </a:r>
            <a:endParaRPr sz="1100">
              <a:solidFill>
                <a:srgbClr val="3C247F"/>
              </a:solidFill>
              <a:latin typeface="Poppins Medium"/>
              <a:ea typeface="Poppins Medium"/>
              <a:cs typeface="Poppins Medium"/>
              <a:sym typeface="Poppins Medium"/>
            </a:endParaRPr>
          </a:p>
        </p:txBody>
      </p:sp>
      <p:sp>
        <p:nvSpPr>
          <p:cNvPr id="376" name="Google Shape;376;p28"/>
          <p:cNvSpPr/>
          <p:nvPr/>
        </p:nvSpPr>
        <p:spPr>
          <a:xfrm>
            <a:off x="1332984" y="3028143"/>
            <a:ext cx="2520900" cy="425100"/>
          </a:xfrm>
          <a:prstGeom prst="roundRect">
            <a:avLst>
              <a:gd fmla="val 8065"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7" name="Google Shape;377;p28">
            <a:hlinkClick r:id="rId5"/>
          </p:cNvPr>
          <p:cNvSpPr/>
          <p:nvPr/>
        </p:nvSpPr>
        <p:spPr>
          <a:xfrm>
            <a:off x="1468509" y="3165304"/>
            <a:ext cx="21684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Medium"/>
                <a:ea typeface="Poppins Medium"/>
                <a:cs typeface="Poppins Medium"/>
                <a:sym typeface="Poppins Medium"/>
              </a:rPr>
              <a:t>Email Marketing Metrics</a:t>
            </a:r>
            <a:endParaRPr sz="1100">
              <a:solidFill>
                <a:srgbClr val="3C247F"/>
              </a:solidFill>
              <a:latin typeface="Poppins Medium"/>
              <a:ea typeface="Poppins Medium"/>
              <a:cs typeface="Poppins Medium"/>
              <a:sym typeface="Poppins Medium"/>
            </a:endParaRPr>
          </a:p>
        </p:txBody>
      </p:sp>
      <p:sp>
        <p:nvSpPr>
          <p:cNvPr id="378" name="Google Shape;378;p28"/>
          <p:cNvSpPr/>
          <p:nvPr/>
        </p:nvSpPr>
        <p:spPr>
          <a:xfrm>
            <a:off x="1332984" y="3659081"/>
            <a:ext cx="2520900" cy="425100"/>
          </a:xfrm>
          <a:prstGeom prst="roundRect">
            <a:avLst>
              <a:gd fmla="val 8065"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79" name="Google Shape;379;p28">
            <a:hlinkClick r:id="rId6"/>
          </p:cNvPr>
          <p:cNvSpPr/>
          <p:nvPr/>
        </p:nvSpPr>
        <p:spPr>
          <a:xfrm>
            <a:off x="1468509" y="3796241"/>
            <a:ext cx="2168400" cy="1509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Medium"/>
                <a:ea typeface="Poppins Medium"/>
                <a:cs typeface="Poppins Medium"/>
                <a:sym typeface="Poppins Medium"/>
              </a:rPr>
              <a:t>The ROI of Email Marketing</a:t>
            </a:r>
            <a:endParaRPr sz="1100">
              <a:solidFill>
                <a:srgbClr val="3C247F"/>
              </a:solidFill>
              <a:latin typeface="Poppins Medium"/>
              <a:ea typeface="Poppins Medium"/>
              <a:cs typeface="Poppins Medium"/>
              <a:sym typeface="Poppins Medium"/>
            </a:endParaRPr>
          </a:p>
        </p:txBody>
      </p:sp>
      <p:pic>
        <p:nvPicPr>
          <p:cNvPr id="380" name="Google Shape;380;p28" title="Group 4499.png"/>
          <p:cNvPicPr preferRelativeResize="0"/>
          <p:nvPr/>
        </p:nvPicPr>
        <p:blipFill>
          <a:blip r:embed="rId7">
            <a:alphaModFix amt="40000"/>
          </a:blip>
          <a:stretch>
            <a:fillRect/>
          </a:stretch>
        </p:blipFill>
        <p:spPr>
          <a:xfrm>
            <a:off x="4971066" y="2397206"/>
            <a:ext cx="2817101" cy="116021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385" name="Shape 385"/>
        <p:cNvGrpSpPr/>
        <p:nvPr/>
      </p:nvGrpSpPr>
      <p:grpSpPr>
        <a:xfrm>
          <a:off x="0" y="0"/>
          <a:ext cx="0" cy="0"/>
          <a:chOff x="0" y="0"/>
          <a:chExt cx="0" cy="0"/>
        </a:xfrm>
      </p:grpSpPr>
      <p:sp>
        <p:nvSpPr>
          <p:cNvPr id="386" name="Google Shape;386;p29"/>
          <p:cNvSpPr/>
          <p:nvPr/>
        </p:nvSpPr>
        <p:spPr>
          <a:xfrm>
            <a:off x="-89200" y="-43500"/>
            <a:ext cx="9299400" cy="5245800"/>
          </a:xfrm>
          <a:prstGeom prst="rect">
            <a:avLst/>
          </a:prstGeom>
          <a:solidFill>
            <a:srgbClr val="3C24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87" name="Google Shape;387;p29" title="Preview Social Post 4.png"/>
          <p:cNvPicPr preferRelativeResize="0"/>
          <p:nvPr/>
        </p:nvPicPr>
        <p:blipFill rotWithShape="1">
          <a:blip r:embed="rId3">
            <a:alphaModFix amt="25000"/>
          </a:blip>
          <a:srcRect b="5068" l="0" r="0" t="5068"/>
          <a:stretch/>
        </p:blipFill>
        <p:spPr>
          <a:xfrm>
            <a:off x="0" y="0"/>
            <a:ext cx="9144003" cy="5143499"/>
          </a:xfrm>
          <a:prstGeom prst="rect">
            <a:avLst/>
          </a:prstGeom>
          <a:noFill/>
          <a:ln>
            <a:noFill/>
          </a:ln>
        </p:spPr>
      </p:pic>
      <p:sp>
        <p:nvSpPr>
          <p:cNvPr id="388" name="Google Shape;388;p29"/>
          <p:cNvSpPr/>
          <p:nvPr/>
        </p:nvSpPr>
        <p:spPr>
          <a:xfrm>
            <a:off x="4892470" y="2748344"/>
            <a:ext cx="3291900" cy="8868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89" name="Google Shape;389;p29"/>
          <p:cNvSpPr/>
          <p:nvPr/>
        </p:nvSpPr>
        <p:spPr>
          <a:xfrm>
            <a:off x="1006500" y="2748344"/>
            <a:ext cx="3291900" cy="8868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0" name="Google Shape;390;p29"/>
          <p:cNvSpPr/>
          <p:nvPr/>
        </p:nvSpPr>
        <p:spPr>
          <a:xfrm>
            <a:off x="4892470" y="1501875"/>
            <a:ext cx="3291900" cy="8868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1" name="Google Shape;391;p29"/>
          <p:cNvSpPr/>
          <p:nvPr/>
        </p:nvSpPr>
        <p:spPr>
          <a:xfrm>
            <a:off x="1006500" y="1501875"/>
            <a:ext cx="3291900" cy="8868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2" name="Google Shape;392;p29"/>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chemeClr val="lt1"/>
                </a:solidFill>
                <a:latin typeface="Song Myung"/>
                <a:ea typeface="Song Myung"/>
                <a:cs typeface="Song Myung"/>
                <a:sym typeface="Song Myung"/>
              </a:rPr>
              <a:t>How Sales Can Use Content</a:t>
            </a:r>
            <a:endParaRPr sz="2100">
              <a:solidFill>
                <a:schemeClr val="lt1"/>
              </a:solidFill>
              <a:latin typeface="Arial"/>
              <a:ea typeface="Arial"/>
              <a:cs typeface="Arial"/>
              <a:sym typeface="Arial"/>
            </a:endParaRPr>
          </a:p>
        </p:txBody>
      </p:sp>
      <p:cxnSp>
        <p:nvCxnSpPr>
          <p:cNvPr id="393" name="Google Shape;393;p29"/>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394" name="Google Shape;394;p29"/>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15</a:t>
            </a:r>
            <a:endParaRPr sz="800">
              <a:solidFill>
                <a:schemeClr val="dk1"/>
              </a:solidFill>
              <a:latin typeface="Arial"/>
              <a:ea typeface="Arial"/>
              <a:cs typeface="Arial"/>
              <a:sym typeface="Arial"/>
            </a:endParaRPr>
          </a:p>
        </p:txBody>
      </p:sp>
      <p:sp>
        <p:nvSpPr>
          <p:cNvPr id="395" name="Google Shape;395;p29"/>
          <p:cNvSpPr/>
          <p:nvPr/>
        </p:nvSpPr>
        <p:spPr>
          <a:xfrm>
            <a:off x="927022" y="1371600"/>
            <a:ext cx="3291900" cy="925800"/>
          </a:xfrm>
          <a:prstGeom prst="roundRect">
            <a:avLst>
              <a:gd fmla="val 5926"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396" name="Google Shape;396;p29"/>
          <p:cNvSpPr/>
          <p:nvPr/>
        </p:nvSpPr>
        <p:spPr>
          <a:xfrm>
            <a:off x="1050467" y="1575608"/>
            <a:ext cx="288000" cy="205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500"/>
              <a:buFont typeface="Song Myung"/>
              <a:buNone/>
            </a:pPr>
            <a:r>
              <a:rPr b="0" i="0" lang="en" sz="1500">
                <a:solidFill>
                  <a:srgbClr val="3C3549"/>
                </a:solidFill>
                <a:latin typeface="Song Myung"/>
                <a:ea typeface="Song Myung"/>
                <a:cs typeface="Song Myung"/>
                <a:sym typeface="Song Myung"/>
              </a:rPr>
              <a:t>✉️</a:t>
            </a:r>
            <a:endParaRPr sz="1500">
              <a:solidFill>
                <a:schemeClr val="dk1"/>
              </a:solidFill>
              <a:latin typeface="Arial"/>
              <a:ea typeface="Arial"/>
              <a:cs typeface="Arial"/>
              <a:sym typeface="Arial"/>
            </a:endParaRPr>
          </a:p>
        </p:txBody>
      </p:sp>
      <p:sp>
        <p:nvSpPr>
          <p:cNvPr id="397" name="Google Shape;397;p29"/>
          <p:cNvSpPr/>
          <p:nvPr/>
        </p:nvSpPr>
        <p:spPr>
          <a:xfrm>
            <a:off x="1420799" y="1592753"/>
            <a:ext cx="2469000" cy="17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Support outreach</a:t>
            </a:r>
            <a:endParaRPr sz="1100">
              <a:solidFill>
                <a:srgbClr val="3C247F"/>
              </a:solidFill>
              <a:latin typeface="Poppins SemiBold"/>
              <a:ea typeface="Poppins SemiBold"/>
              <a:cs typeface="Poppins SemiBold"/>
              <a:sym typeface="Poppins SemiBold"/>
            </a:endParaRPr>
          </a:p>
        </p:txBody>
      </p:sp>
      <p:sp>
        <p:nvSpPr>
          <p:cNvPr id="398" name="Google Shape;398;p29"/>
          <p:cNvSpPr/>
          <p:nvPr/>
        </p:nvSpPr>
        <p:spPr>
          <a:xfrm>
            <a:off x="1420799" y="1822496"/>
            <a:ext cx="2434500" cy="288000"/>
          </a:xfrm>
          <a:prstGeom prst="rect">
            <a:avLst/>
          </a:prstGeom>
          <a:noFill/>
          <a:ln>
            <a:noFill/>
          </a:ln>
        </p:spPr>
        <p:txBody>
          <a:bodyPr anchorCtr="0" anchor="ctr" bIns="200" lIns="200" spcFirstLastPara="1" rIns="200" wrap="square" tIns="200">
            <a:noAutofit/>
          </a:bodyPr>
          <a:lstStyle/>
          <a:p>
            <a:pPr indent="0" lvl="0" marL="0" marR="0" rtl="0" algn="l">
              <a:spcBef>
                <a:spcPts val="0"/>
              </a:spcBef>
              <a:spcAft>
                <a:spcPts val="0"/>
              </a:spcAft>
              <a:buClr>
                <a:srgbClr val="6C6876"/>
              </a:buClr>
              <a:buSzPts val="800"/>
              <a:buFont typeface="Poppins"/>
              <a:buNone/>
            </a:pPr>
            <a:r>
              <a:rPr lang="en" sz="800">
                <a:solidFill>
                  <a:srgbClr val="3C247F"/>
                </a:solidFill>
                <a:latin typeface="Poppins Medium"/>
                <a:ea typeface="Poppins Medium"/>
                <a:cs typeface="Poppins Medium"/>
                <a:sym typeface="Poppins Medium"/>
              </a:rPr>
              <a:t>Give prospects useful context earlier.</a:t>
            </a:r>
            <a:endParaRPr sz="800">
              <a:solidFill>
                <a:srgbClr val="3C247F"/>
              </a:solidFill>
              <a:latin typeface="Poppins Medium"/>
              <a:ea typeface="Poppins Medium"/>
              <a:cs typeface="Poppins Medium"/>
              <a:sym typeface="Poppins Medium"/>
            </a:endParaRPr>
          </a:p>
        </p:txBody>
      </p:sp>
      <p:sp>
        <p:nvSpPr>
          <p:cNvPr id="399" name="Google Shape;399;p29"/>
          <p:cNvSpPr/>
          <p:nvPr/>
        </p:nvSpPr>
        <p:spPr>
          <a:xfrm>
            <a:off x="4801793" y="1371600"/>
            <a:ext cx="3291900" cy="925800"/>
          </a:xfrm>
          <a:prstGeom prst="roundRect">
            <a:avLst>
              <a:gd fmla="val 5926"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0" name="Google Shape;400;p29"/>
          <p:cNvSpPr/>
          <p:nvPr/>
        </p:nvSpPr>
        <p:spPr>
          <a:xfrm>
            <a:off x="4925237" y="1575608"/>
            <a:ext cx="288000" cy="205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500"/>
              <a:buFont typeface="Song Myung"/>
              <a:buNone/>
            </a:pPr>
            <a:r>
              <a:rPr b="0" i="0" lang="en" sz="1500">
                <a:solidFill>
                  <a:srgbClr val="3C3549"/>
                </a:solidFill>
                <a:latin typeface="Song Myung"/>
                <a:ea typeface="Song Myung"/>
                <a:cs typeface="Song Myung"/>
                <a:sym typeface="Song Myung"/>
              </a:rPr>
              <a:t>❓</a:t>
            </a:r>
            <a:endParaRPr sz="1500">
              <a:solidFill>
                <a:schemeClr val="dk1"/>
              </a:solidFill>
              <a:latin typeface="Arial"/>
              <a:ea typeface="Arial"/>
              <a:cs typeface="Arial"/>
              <a:sym typeface="Arial"/>
            </a:endParaRPr>
          </a:p>
        </p:txBody>
      </p:sp>
      <p:sp>
        <p:nvSpPr>
          <p:cNvPr id="401" name="Google Shape;401;p29"/>
          <p:cNvSpPr/>
          <p:nvPr/>
        </p:nvSpPr>
        <p:spPr>
          <a:xfrm>
            <a:off x="5295569" y="1592753"/>
            <a:ext cx="2469000" cy="17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Answer questions</a:t>
            </a:r>
            <a:endParaRPr sz="1100">
              <a:solidFill>
                <a:srgbClr val="3C247F"/>
              </a:solidFill>
              <a:latin typeface="Poppins SemiBold"/>
              <a:ea typeface="Poppins SemiBold"/>
              <a:cs typeface="Poppins SemiBold"/>
              <a:sym typeface="Poppins SemiBold"/>
            </a:endParaRPr>
          </a:p>
        </p:txBody>
      </p:sp>
      <p:sp>
        <p:nvSpPr>
          <p:cNvPr id="402" name="Google Shape;402;p29"/>
          <p:cNvSpPr/>
          <p:nvPr/>
        </p:nvSpPr>
        <p:spPr>
          <a:xfrm>
            <a:off x="5295569" y="1822496"/>
            <a:ext cx="2434500" cy="288000"/>
          </a:xfrm>
          <a:prstGeom prst="rect">
            <a:avLst/>
          </a:prstGeom>
          <a:noFill/>
          <a:ln>
            <a:noFill/>
          </a:ln>
        </p:spPr>
        <p:txBody>
          <a:bodyPr anchorCtr="0" anchor="ctr" bIns="200" lIns="200" spcFirstLastPara="1" rIns="200" wrap="square" tIns="200">
            <a:noAutofit/>
          </a:bodyPr>
          <a:lstStyle/>
          <a:p>
            <a:pPr indent="0" lvl="0" marL="0" marR="0" rtl="0" algn="l">
              <a:spcBef>
                <a:spcPts val="0"/>
              </a:spcBef>
              <a:spcAft>
                <a:spcPts val="0"/>
              </a:spcAft>
              <a:buClr>
                <a:srgbClr val="6C6876"/>
              </a:buClr>
              <a:buSzPts val="800"/>
              <a:buFont typeface="Poppins"/>
              <a:buNone/>
            </a:pPr>
            <a:r>
              <a:rPr lang="en" sz="800">
                <a:solidFill>
                  <a:srgbClr val="3C247F"/>
                </a:solidFill>
                <a:latin typeface="Poppins Medium"/>
                <a:ea typeface="Poppins Medium"/>
                <a:cs typeface="Poppins Medium"/>
                <a:sym typeface="Poppins Medium"/>
              </a:rPr>
              <a:t>Send the clearest explanation fast.</a:t>
            </a:r>
            <a:endParaRPr sz="800">
              <a:solidFill>
                <a:srgbClr val="3C247F"/>
              </a:solidFill>
              <a:latin typeface="Poppins Medium"/>
              <a:ea typeface="Poppins Medium"/>
              <a:cs typeface="Poppins Medium"/>
              <a:sym typeface="Poppins Medium"/>
            </a:endParaRPr>
          </a:p>
        </p:txBody>
      </p:sp>
      <p:sp>
        <p:nvSpPr>
          <p:cNvPr id="403" name="Google Shape;403;p29"/>
          <p:cNvSpPr/>
          <p:nvPr/>
        </p:nvSpPr>
        <p:spPr>
          <a:xfrm>
            <a:off x="927022" y="2606040"/>
            <a:ext cx="3291900" cy="925800"/>
          </a:xfrm>
          <a:prstGeom prst="roundRect">
            <a:avLst>
              <a:gd fmla="val 5926"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4" name="Google Shape;404;p29"/>
          <p:cNvSpPr/>
          <p:nvPr/>
        </p:nvSpPr>
        <p:spPr>
          <a:xfrm>
            <a:off x="1050467" y="2810048"/>
            <a:ext cx="288000" cy="205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500"/>
              <a:buFont typeface="Song Myung"/>
              <a:buNone/>
            </a:pPr>
            <a:r>
              <a:rPr b="0" i="0" lang="en" sz="1500">
                <a:solidFill>
                  <a:srgbClr val="3C3549"/>
                </a:solidFill>
                <a:latin typeface="Song Myung"/>
                <a:ea typeface="Song Myung"/>
                <a:cs typeface="Song Myung"/>
                <a:sym typeface="Song Myung"/>
              </a:rPr>
              <a:t>↺</a:t>
            </a:r>
            <a:endParaRPr sz="1500">
              <a:solidFill>
                <a:schemeClr val="dk1"/>
              </a:solidFill>
              <a:latin typeface="Arial"/>
              <a:ea typeface="Arial"/>
              <a:cs typeface="Arial"/>
              <a:sym typeface="Arial"/>
            </a:endParaRPr>
          </a:p>
        </p:txBody>
      </p:sp>
      <p:sp>
        <p:nvSpPr>
          <p:cNvPr id="405" name="Google Shape;405;p29"/>
          <p:cNvSpPr/>
          <p:nvPr/>
        </p:nvSpPr>
        <p:spPr>
          <a:xfrm>
            <a:off x="1420799" y="2827193"/>
            <a:ext cx="2469000" cy="17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Re-engage leads</a:t>
            </a:r>
            <a:endParaRPr sz="1100">
              <a:solidFill>
                <a:srgbClr val="3C247F"/>
              </a:solidFill>
              <a:latin typeface="Poppins SemiBold"/>
              <a:ea typeface="Poppins SemiBold"/>
              <a:cs typeface="Poppins SemiBold"/>
              <a:sym typeface="Poppins SemiBold"/>
            </a:endParaRPr>
          </a:p>
        </p:txBody>
      </p:sp>
      <p:sp>
        <p:nvSpPr>
          <p:cNvPr id="406" name="Google Shape;406;p29"/>
          <p:cNvSpPr/>
          <p:nvPr/>
        </p:nvSpPr>
        <p:spPr>
          <a:xfrm>
            <a:off x="1420799" y="3056936"/>
            <a:ext cx="2434500" cy="288000"/>
          </a:xfrm>
          <a:prstGeom prst="rect">
            <a:avLst/>
          </a:prstGeom>
          <a:noFill/>
          <a:ln>
            <a:noFill/>
          </a:ln>
        </p:spPr>
        <p:txBody>
          <a:bodyPr anchorCtr="0" anchor="ctr" bIns="200" lIns="200" spcFirstLastPara="1" rIns="200" wrap="square" tIns="200">
            <a:noAutofit/>
          </a:bodyPr>
          <a:lstStyle/>
          <a:p>
            <a:pPr indent="0" lvl="0" marL="0" marR="0" rtl="0" algn="l">
              <a:spcBef>
                <a:spcPts val="0"/>
              </a:spcBef>
              <a:spcAft>
                <a:spcPts val="0"/>
              </a:spcAft>
              <a:buClr>
                <a:srgbClr val="6C6876"/>
              </a:buClr>
              <a:buSzPts val="800"/>
              <a:buFont typeface="Poppins"/>
              <a:buNone/>
            </a:pPr>
            <a:r>
              <a:rPr lang="en" sz="800">
                <a:solidFill>
                  <a:srgbClr val="3C247F"/>
                </a:solidFill>
                <a:latin typeface="Poppins Medium"/>
                <a:ea typeface="Poppins Medium"/>
                <a:cs typeface="Poppins Medium"/>
                <a:sym typeface="Poppins Medium"/>
              </a:rPr>
              <a:t>Restart the conversation with value.</a:t>
            </a:r>
            <a:endParaRPr sz="800">
              <a:solidFill>
                <a:srgbClr val="3C247F"/>
              </a:solidFill>
              <a:latin typeface="Poppins Medium"/>
              <a:ea typeface="Poppins Medium"/>
              <a:cs typeface="Poppins Medium"/>
              <a:sym typeface="Poppins Medium"/>
            </a:endParaRPr>
          </a:p>
        </p:txBody>
      </p:sp>
      <p:sp>
        <p:nvSpPr>
          <p:cNvPr id="407" name="Google Shape;407;p29"/>
          <p:cNvSpPr/>
          <p:nvPr/>
        </p:nvSpPr>
        <p:spPr>
          <a:xfrm>
            <a:off x="4801793" y="2606040"/>
            <a:ext cx="3291900" cy="925800"/>
          </a:xfrm>
          <a:prstGeom prst="roundRect">
            <a:avLst>
              <a:gd fmla="val 5926"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08" name="Google Shape;408;p29"/>
          <p:cNvSpPr/>
          <p:nvPr/>
        </p:nvSpPr>
        <p:spPr>
          <a:xfrm>
            <a:off x="4925237" y="2810048"/>
            <a:ext cx="288000" cy="205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500"/>
              <a:buFont typeface="Song Myung"/>
              <a:buNone/>
            </a:pPr>
            <a:r>
              <a:rPr b="0" i="0" lang="en" sz="1500">
                <a:solidFill>
                  <a:srgbClr val="3C3549"/>
                </a:solidFill>
                <a:latin typeface="Song Myung"/>
                <a:ea typeface="Song Myung"/>
                <a:cs typeface="Song Myung"/>
                <a:sym typeface="Song Myung"/>
              </a:rPr>
              <a:t>📣</a:t>
            </a:r>
            <a:endParaRPr sz="1500">
              <a:solidFill>
                <a:schemeClr val="dk1"/>
              </a:solidFill>
              <a:latin typeface="Arial"/>
              <a:ea typeface="Arial"/>
              <a:cs typeface="Arial"/>
              <a:sym typeface="Arial"/>
            </a:endParaRPr>
          </a:p>
        </p:txBody>
      </p:sp>
      <p:sp>
        <p:nvSpPr>
          <p:cNvPr id="409" name="Google Shape;409;p29"/>
          <p:cNvSpPr/>
          <p:nvPr/>
        </p:nvSpPr>
        <p:spPr>
          <a:xfrm>
            <a:off x="5295569" y="2827193"/>
            <a:ext cx="2469000" cy="17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Share on social</a:t>
            </a:r>
            <a:endParaRPr sz="1100">
              <a:solidFill>
                <a:srgbClr val="3C247F"/>
              </a:solidFill>
              <a:latin typeface="Poppins SemiBold"/>
              <a:ea typeface="Poppins SemiBold"/>
              <a:cs typeface="Poppins SemiBold"/>
              <a:sym typeface="Poppins SemiBold"/>
            </a:endParaRPr>
          </a:p>
        </p:txBody>
      </p:sp>
      <p:sp>
        <p:nvSpPr>
          <p:cNvPr id="410" name="Google Shape;410;p29"/>
          <p:cNvSpPr/>
          <p:nvPr/>
        </p:nvSpPr>
        <p:spPr>
          <a:xfrm>
            <a:off x="5295569" y="3056936"/>
            <a:ext cx="2434500" cy="288000"/>
          </a:xfrm>
          <a:prstGeom prst="rect">
            <a:avLst/>
          </a:prstGeom>
          <a:noFill/>
          <a:ln>
            <a:noFill/>
          </a:ln>
        </p:spPr>
        <p:txBody>
          <a:bodyPr anchorCtr="0" anchor="ctr" bIns="200" lIns="200" spcFirstLastPara="1" rIns="200" wrap="square" tIns="200">
            <a:noAutofit/>
          </a:bodyPr>
          <a:lstStyle/>
          <a:p>
            <a:pPr indent="0" lvl="0" marL="0" marR="0" rtl="0" algn="l">
              <a:spcBef>
                <a:spcPts val="0"/>
              </a:spcBef>
              <a:spcAft>
                <a:spcPts val="0"/>
              </a:spcAft>
              <a:buClr>
                <a:srgbClr val="6C6876"/>
              </a:buClr>
              <a:buSzPts val="800"/>
              <a:buFont typeface="Poppins"/>
              <a:buNone/>
            </a:pPr>
            <a:r>
              <a:rPr lang="en" sz="800">
                <a:solidFill>
                  <a:srgbClr val="3C247F"/>
                </a:solidFill>
                <a:latin typeface="Poppins Medium"/>
                <a:ea typeface="Poppins Medium"/>
                <a:cs typeface="Poppins Medium"/>
                <a:sym typeface="Poppins Medium"/>
              </a:rPr>
              <a:t>Stay visible without writing from scratch.</a:t>
            </a:r>
            <a:endParaRPr sz="800">
              <a:solidFill>
                <a:srgbClr val="3C247F"/>
              </a:solidFill>
              <a:latin typeface="Poppins Medium"/>
              <a:ea typeface="Poppins Medium"/>
              <a:cs typeface="Poppins Medium"/>
              <a:sym typeface="Poppins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415" name="Shape 415"/>
        <p:cNvGrpSpPr/>
        <p:nvPr/>
      </p:nvGrpSpPr>
      <p:grpSpPr>
        <a:xfrm>
          <a:off x="0" y="0"/>
          <a:ext cx="0" cy="0"/>
          <a:chOff x="0" y="0"/>
          <a:chExt cx="0" cy="0"/>
        </a:xfrm>
      </p:grpSpPr>
      <p:sp>
        <p:nvSpPr>
          <p:cNvPr id="416" name="Google Shape;416;p30"/>
          <p:cNvSpPr/>
          <p:nvPr/>
        </p:nvSpPr>
        <p:spPr>
          <a:xfrm>
            <a:off x="-89200" y="-43500"/>
            <a:ext cx="9299400" cy="5245800"/>
          </a:xfrm>
          <a:prstGeom prst="rect">
            <a:avLst/>
          </a:prstGeom>
          <a:solidFill>
            <a:srgbClr val="3C24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17" name="Google Shape;417;p30" title="Preview Social Post 4.png"/>
          <p:cNvPicPr preferRelativeResize="0"/>
          <p:nvPr/>
        </p:nvPicPr>
        <p:blipFill rotWithShape="1">
          <a:blip r:embed="rId3">
            <a:alphaModFix amt="25000"/>
          </a:blip>
          <a:srcRect b="5068" l="0" r="0" t="5068"/>
          <a:stretch/>
        </p:blipFill>
        <p:spPr>
          <a:xfrm>
            <a:off x="0" y="0"/>
            <a:ext cx="9144003" cy="5143499"/>
          </a:xfrm>
          <a:prstGeom prst="rect">
            <a:avLst/>
          </a:prstGeom>
          <a:noFill/>
          <a:ln>
            <a:noFill/>
          </a:ln>
        </p:spPr>
      </p:pic>
      <p:sp>
        <p:nvSpPr>
          <p:cNvPr id="418" name="Google Shape;418;p30"/>
          <p:cNvSpPr/>
          <p:nvPr/>
        </p:nvSpPr>
        <p:spPr>
          <a:xfrm>
            <a:off x="4526391" y="1526456"/>
            <a:ext cx="3977700" cy="2606100"/>
          </a:xfrm>
          <a:prstGeom prst="roundRect">
            <a:avLst>
              <a:gd fmla="val 5796"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19" name="Google Shape;419;p30"/>
          <p:cNvSpPr/>
          <p:nvPr/>
        </p:nvSpPr>
        <p:spPr>
          <a:xfrm>
            <a:off x="556584" y="1526456"/>
            <a:ext cx="3600600" cy="2606100"/>
          </a:xfrm>
          <a:prstGeom prst="roundRect">
            <a:avLst>
              <a:gd fmla="val 5796"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20" name="Google Shape;420;p30"/>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chemeClr val="lt1"/>
                </a:solidFill>
                <a:latin typeface="Song Myung"/>
                <a:ea typeface="Song Myung"/>
                <a:cs typeface="Song Myung"/>
                <a:sym typeface="Song Myung"/>
              </a:rPr>
              <a:t>Real Example</a:t>
            </a:r>
            <a:endParaRPr sz="2100">
              <a:solidFill>
                <a:schemeClr val="lt1"/>
              </a:solidFill>
              <a:latin typeface="Arial"/>
              <a:ea typeface="Arial"/>
              <a:cs typeface="Arial"/>
              <a:sym typeface="Arial"/>
            </a:endParaRPr>
          </a:p>
        </p:txBody>
      </p:sp>
      <p:cxnSp>
        <p:nvCxnSpPr>
          <p:cNvPr id="421" name="Google Shape;421;p30"/>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422" name="Google Shape;422;p30"/>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16</a:t>
            </a:r>
            <a:endParaRPr sz="800">
              <a:solidFill>
                <a:schemeClr val="dk1"/>
              </a:solidFill>
              <a:latin typeface="Arial"/>
              <a:ea typeface="Arial"/>
              <a:cs typeface="Arial"/>
              <a:sym typeface="Arial"/>
            </a:endParaRPr>
          </a:p>
        </p:txBody>
      </p:sp>
      <p:sp>
        <p:nvSpPr>
          <p:cNvPr id="423" name="Google Shape;423;p30"/>
          <p:cNvSpPr/>
          <p:nvPr/>
        </p:nvSpPr>
        <p:spPr>
          <a:xfrm>
            <a:off x="480051" y="1445325"/>
            <a:ext cx="3600600" cy="2606100"/>
          </a:xfrm>
          <a:prstGeom prst="roundRect">
            <a:avLst>
              <a:gd fmla="val 5255" name="adj"/>
            </a:avLst>
          </a:prstGeom>
          <a:solidFill>
            <a:schemeClr val="lt1"/>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24" name="Google Shape;424;p30"/>
          <p:cNvSpPr/>
          <p:nvPr/>
        </p:nvSpPr>
        <p:spPr>
          <a:xfrm>
            <a:off x="1114434" y="1945830"/>
            <a:ext cx="1234500" cy="19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400"/>
              <a:buFont typeface="Poppins"/>
              <a:buNone/>
            </a:pPr>
            <a:r>
              <a:rPr lang="en" sz="1200">
                <a:solidFill>
                  <a:srgbClr val="3C247F"/>
                </a:solidFill>
                <a:latin typeface="Poppins SemiBold"/>
                <a:ea typeface="Poppins SemiBold"/>
                <a:cs typeface="Poppins SemiBold"/>
                <a:sym typeface="Poppins SemiBold"/>
              </a:rPr>
              <a:t>Instead of this</a:t>
            </a:r>
            <a:endParaRPr sz="1200">
              <a:solidFill>
                <a:srgbClr val="3C247F"/>
              </a:solidFill>
              <a:latin typeface="Poppins SemiBold"/>
              <a:ea typeface="Poppins SemiBold"/>
              <a:cs typeface="Poppins SemiBold"/>
              <a:sym typeface="Poppins SemiBold"/>
            </a:endParaRPr>
          </a:p>
        </p:txBody>
      </p:sp>
      <p:sp>
        <p:nvSpPr>
          <p:cNvPr id="425" name="Google Shape;425;p30"/>
          <p:cNvSpPr/>
          <p:nvPr/>
        </p:nvSpPr>
        <p:spPr>
          <a:xfrm>
            <a:off x="1114434" y="2357310"/>
            <a:ext cx="23316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900"/>
              <a:buFont typeface="Song Myung"/>
              <a:buNone/>
            </a:pPr>
            <a:r>
              <a:rPr b="0" i="0" lang="en" sz="1500">
                <a:solidFill>
                  <a:srgbClr val="3C3549"/>
                </a:solidFill>
                <a:latin typeface="Song Myung"/>
                <a:ea typeface="Song Myung"/>
                <a:cs typeface="Song Myung"/>
                <a:sym typeface="Song Myung"/>
              </a:rPr>
              <a:t>“Just checking in.”</a:t>
            </a:r>
            <a:endParaRPr sz="1500">
              <a:solidFill>
                <a:schemeClr val="dk1"/>
              </a:solidFill>
              <a:latin typeface="Arial"/>
              <a:ea typeface="Arial"/>
              <a:cs typeface="Arial"/>
              <a:sym typeface="Arial"/>
            </a:endParaRPr>
          </a:p>
        </p:txBody>
      </p:sp>
      <p:sp>
        <p:nvSpPr>
          <p:cNvPr id="426" name="Google Shape;426;p30"/>
          <p:cNvSpPr/>
          <p:nvPr/>
        </p:nvSpPr>
        <p:spPr>
          <a:xfrm>
            <a:off x="1114434" y="2796341"/>
            <a:ext cx="1577100" cy="754500"/>
          </a:xfrm>
          <a:prstGeom prst="rect">
            <a:avLst/>
          </a:prstGeom>
          <a:noFill/>
          <a:ln>
            <a:noFill/>
          </a:ln>
        </p:spPr>
        <p:txBody>
          <a:bodyPr anchorCtr="0" anchor="ctr" bIns="0" lIns="0" spcFirstLastPara="1" rIns="0" wrap="square" tIns="0">
            <a:noAutofit/>
          </a:bodyPr>
          <a:lstStyle/>
          <a:p>
            <a:pPr indent="-222250" lvl="0" marL="342900" marR="0" rtl="0" algn="l">
              <a:lnSpc>
                <a:spcPct val="150000"/>
              </a:lnSpc>
              <a:spcBef>
                <a:spcPts val="0"/>
              </a:spcBef>
              <a:spcAft>
                <a:spcPts val="0"/>
              </a:spcAft>
              <a:buClr>
                <a:srgbClr val="3C247F"/>
              </a:buClr>
              <a:buSzPts val="900"/>
              <a:buFont typeface="Poppins SemiBold"/>
              <a:buChar char="●"/>
            </a:pPr>
            <a:r>
              <a:rPr lang="en" sz="900">
                <a:solidFill>
                  <a:srgbClr val="3C247F"/>
                </a:solidFill>
                <a:latin typeface="Poppins SemiBold"/>
                <a:ea typeface="Poppins SemiBold"/>
                <a:cs typeface="Poppins SemiBold"/>
                <a:sym typeface="Poppins SemiBold"/>
              </a:rPr>
              <a:t>Feels generic</a:t>
            </a:r>
            <a:endParaRPr sz="900">
              <a:solidFill>
                <a:srgbClr val="3C247F"/>
              </a:solidFill>
              <a:latin typeface="Poppins SemiBold"/>
              <a:ea typeface="Poppins SemiBold"/>
              <a:cs typeface="Poppins SemiBold"/>
              <a:sym typeface="Poppins SemiBold"/>
            </a:endParaRPr>
          </a:p>
          <a:p>
            <a:pPr indent="-222250" lvl="0" marL="342900" marR="0" rtl="0" algn="l">
              <a:lnSpc>
                <a:spcPct val="150000"/>
              </a:lnSpc>
              <a:spcBef>
                <a:spcPts val="0"/>
              </a:spcBef>
              <a:spcAft>
                <a:spcPts val="0"/>
              </a:spcAft>
              <a:buClr>
                <a:srgbClr val="3C247F"/>
              </a:buClr>
              <a:buSzPts val="900"/>
              <a:buFont typeface="Poppins SemiBold"/>
              <a:buChar char="●"/>
            </a:pPr>
            <a:r>
              <a:rPr lang="en" sz="900">
                <a:solidFill>
                  <a:srgbClr val="3C247F"/>
                </a:solidFill>
                <a:latin typeface="Poppins SemiBold"/>
                <a:ea typeface="Poppins SemiBold"/>
                <a:cs typeface="Poppins SemiBold"/>
                <a:sym typeface="Poppins SemiBold"/>
              </a:rPr>
              <a:t>Adds no value</a:t>
            </a:r>
            <a:endParaRPr sz="900">
              <a:solidFill>
                <a:srgbClr val="3C247F"/>
              </a:solidFill>
              <a:latin typeface="Poppins SemiBold"/>
              <a:ea typeface="Poppins SemiBold"/>
              <a:cs typeface="Poppins SemiBold"/>
              <a:sym typeface="Poppins SemiBold"/>
            </a:endParaRPr>
          </a:p>
          <a:p>
            <a:pPr indent="-222250" lvl="0" marL="342900" marR="0" rtl="0" algn="l">
              <a:lnSpc>
                <a:spcPct val="150000"/>
              </a:lnSpc>
              <a:spcBef>
                <a:spcPts val="0"/>
              </a:spcBef>
              <a:spcAft>
                <a:spcPts val="0"/>
              </a:spcAft>
              <a:buClr>
                <a:srgbClr val="3C247F"/>
              </a:buClr>
              <a:buSzPts val="900"/>
              <a:buFont typeface="Poppins SemiBold"/>
              <a:buChar char="●"/>
            </a:pPr>
            <a:r>
              <a:rPr lang="en" sz="900">
                <a:solidFill>
                  <a:srgbClr val="3C247F"/>
                </a:solidFill>
                <a:latin typeface="Poppins SemiBold"/>
                <a:ea typeface="Poppins SemiBold"/>
                <a:cs typeface="Poppins SemiBold"/>
                <a:sym typeface="Poppins SemiBold"/>
              </a:rPr>
              <a:t>Easy to ignore</a:t>
            </a:r>
            <a:endParaRPr sz="900">
              <a:solidFill>
                <a:srgbClr val="3C247F"/>
              </a:solidFill>
              <a:latin typeface="Poppins SemiBold"/>
              <a:ea typeface="Poppins SemiBold"/>
              <a:cs typeface="Poppins SemiBold"/>
              <a:sym typeface="Poppins SemiBold"/>
            </a:endParaRPr>
          </a:p>
        </p:txBody>
      </p:sp>
      <p:sp>
        <p:nvSpPr>
          <p:cNvPr id="427" name="Google Shape;427;p30"/>
          <p:cNvSpPr/>
          <p:nvPr/>
        </p:nvSpPr>
        <p:spPr>
          <a:xfrm>
            <a:off x="4389069" y="1445325"/>
            <a:ext cx="4046100" cy="2606100"/>
          </a:xfrm>
          <a:prstGeom prst="roundRect">
            <a:avLst>
              <a:gd fmla="val 3598" name="adj"/>
            </a:avLst>
          </a:prstGeom>
          <a:solidFill>
            <a:srgbClr val="F3E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28" name="Google Shape;428;p30"/>
          <p:cNvSpPr/>
          <p:nvPr/>
        </p:nvSpPr>
        <p:spPr>
          <a:xfrm>
            <a:off x="5057668" y="1945830"/>
            <a:ext cx="925800" cy="19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400"/>
              <a:buFont typeface="Poppins"/>
              <a:buNone/>
            </a:pPr>
            <a:r>
              <a:rPr lang="en" sz="1200">
                <a:solidFill>
                  <a:srgbClr val="3C247F"/>
                </a:solidFill>
                <a:latin typeface="Poppins SemiBold"/>
                <a:ea typeface="Poppins SemiBold"/>
                <a:cs typeface="Poppins SemiBold"/>
                <a:sym typeface="Poppins SemiBold"/>
              </a:rPr>
              <a:t>Try this</a:t>
            </a:r>
            <a:endParaRPr sz="1200">
              <a:solidFill>
                <a:srgbClr val="3C247F"/>
              </a:solidFill>
              <a:latin typeface="Poppins SemiBold"/>
              <a:ea typeface="Poppins SemiBold"/>
              <a:cs typeface="Poppins SemiBold"/>
              <a:sym typeface="Poppins SemiBold"/>
            </a:endParaRPr>
          </a:p>
        </p:txBody>
      </p:sp>
      <p:sp>
        <p:nvSpPr>
          <p:cNvPr id="429" name="Google Shape;429;p30"/>
          <p:cNvSpPr/>
          <p:nvPr/>
        </p:nvSpPr>
        <p:spPr>
          <a:xfrm>
            <a:off x="5057663" y="2288738"/>
            <a:ext cx="2709000" cy="61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700"/>
              <a:buFont typeface="Song Myung"/>
              <a:buNone/>
            </a:pPr>
            <a:r>
              <a:rPr b="0" i="0" lang="en" sz="1500">
                <a:solidFill>
                  <a:srgbClr val="3C3549"/>
                </a:solidFill>
                <a:latin typeface="Song Myung"/>
                <a:ea typeface="Song Myung"/>
                <a:cs typeface="Song Myung"/>
                <a:sym typeface="Song Myung"/>
              </a:rPr>
              <a:t>“Thought this might help.</a:t>
            </a:r>
            <a:endParaRPr sz="1500">
              <a:solidFill>
                <a:schemeClr val="dk1"/>
              </a:solidFill>
              <a:latin typeface="Arial"/>
              <a:ea typeface="Arial"/>
              <a:cs typeface="Arial"/>
              <a:sym typeface="Arial"/>
            </a:endParaRPr>
          </a:p>
          <a:p>
            <a:pPr indent="0" lvl="0" marL="0" marR="0" rtl="0" algn="l">
              <a:spcBef>
                <a:spcPts val="0"/>
              </a:spcBef>
              <a:spcAft>
                <a:spcPts val="0"/>
              </a:spcAft>
              <a:buClr>
                <a:srgbClr val="3C3549"/>
              </a:buClr>
              <a:buSzPts val="1700"/>
              <a:buFont typeface="Song Myung"/>
              <a:buNone/>
            </a:pPr>
            <a:r>
              <a:rPr b="0" i="0" lang="en" sz="1500">
                <a:solidFill>
                  <a:srgbClr val="3C3549"/>
                </a:solidFill>
                <a:latin typeface="Song Myung"/>
                <a:ea typeface="Song Myung"/>
                <a:cs typeface="Song Myung"/>
                <a:sym typeface="Song Myung"/>
              </a:rPr>
              <a:t>It breaks it down simply.”</a:t>
            </a:r>
            <a:endParaRPr sz="1500">
              <a:solidFill>
                <a:schemeClr val="dk1"/>
              </a:solidFill>
              <a:latin typeface="Arial"/>
              <a:ea typeface="Arial"/>
              <a:cs typeface="Arial"/>
              <a:sym typeface="Arial"/>
            </a:endParaRPr>
          </a:p>
        </p:txBody>
      </p:sp>
      <p:sp>
        <p:nvSpPr>
          <p:cNvPr id="430" name="Google Shape;430;p30"/>
          <p:cNvSpPr/>
          <p:nvPr/>
        </p:nvSpPr>
        <p:spPr>
          <a:xfrm>
            <a:off x="5057668" y="3056884"/>
            <a:ext cx="2709000" cy="493800"/>
          </a:xfrm>
          <a:prstGeom prst="roundRect">
            <a:avLst>
              <a:gd fmla="val 50000" name="adj"/>
            </a:avLst>
          </a:prstGeom>
          <a:solidFill>
            <a:srgbClr val="3C247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31" name="Google Shape;431;p30"/>
          <p:cNvSpPr/>
          <p:nvPr/>
        </p:nvSpPr>
        <p:spPr>
          <a:xfrm>
            <a:off x="5229118" y="3228334"/>
            <a:ext cx="2331600" cy="137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000"/>
              <a:buFont typeface="Poppins"/>
              <a:buNone/>
            </a:pPr>
            <a:r>
              <a:rPr lang="en" sz="1200">
                <a:solidFill>
                  <a:schemeClr val="lt1"/>
                </a:solidFill>
                <a:latin typeface="Poppins SemiBold"/>
                <a:ea typeface="Poppins SemiBold"/>
                <a:cs typeface="Poppins SemiBold"/>
                <a:sym typeface="Poppins SemiBold"/>
              </a:rPr>
              <a:t>Link to a relevant blog post</a:t>
            </a:r>
            <a:endParaRPr sz="1200">
              <a:solidFill>
                <a:schemeClr val="lt1"/>
              </a:solidFill>
              <a:latin typeface="Poppins SemiBold"/>
              <a:ea typeface="Poppins SemiBold"/>
              <a:cs typeface="Poppins SemiBold"/>
              <a:sym typeface="Poppins SemiBold"/>
            </a:endParaRPr>
          </a:p>
        </p:txBody>
      </p:sp>
      <p:pic>
        <p:nvPicPr>
          <p:cNvPr id="432" name="Google Shape;432;p30" title="Group 4517.png"/>
          <p:cNvPicPr preferRelativeResize="0"/>
          <p:nvPr/>
        </p:nvPicPr>
        <p:blipFill>
          <a:blip r:embed="rId4">
            <a:alphaModFix/>
          </a:blip>
          <a:stretch>
            <a:fillRect/>
          </a:stretch>
        </p:blipFill>
        <p:spPr>
          <a:xfrm>
            <a:off x="7560788" y="1717057"/>
            <a:ext cx="476205" cy="6171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0FF"/>
        </a:solidFill>
      </p:bgPr>
    </p:bg>
    <p:spTree>
      <p:nvGrpSpPr>
        <p:cNvPr id="437" name="Shape 437"/>
        <p:cNvGrpSpPr/>
        <p:nvPr/>
      </p:nvGrpSpPr>
      <p:grpSpPr>
        <a:xfrm>
          <a:off x="0" y="0"/>
          <a:ext cx="0" cy="0"/>
          <a:chOff x="0" y="0"/>
          <a:chExt cx="0" cy="0"/>
        </a:xfrm>
      </p:grpSpPr>
      <p:sp>
        <p:nvSpPr>
          <p:cNvPr id="438" name="Google Shape;438;p31"/>
          <p:cNvSpPr/>
          <p:nvPr/>
        </p:nvSpPr>
        <p:spPr>
          <a:xfrm>
            <a:off x="5164618" y="460807"/>
            <a:ext cx="3476400" cy="4496100"/>
          </a:xfrm>
          <a:prstGeom prst="roundRect">
            <a:avLst>
              <a:gd fmla="val 0" name="adj"/>
            </a:avLst>
          </a:prstGeom>
          <a:solidFill>
            <a:srgbClr val="CBB8FF"/>
          </a:solidFill>
          <a:ln>
            <a:noFill/>
          </a:ln>
        </p:spPr>
        <p:txBody>
          <a:bodyPr anchorCtr="0" anchor="t" bIns="45350" lIns="90725" spcFirstLastPara="1" rIns="90725" wrap="square" tIns="4535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9" name="Google Shape;439;p31"/>
          <p:cNvSpPr/>
          <p:nvPr/>
        </p:nvSpPr>
        <p:spPr>
          <a:xfrm>
            <a:off x="1975632" y="1519212"/>
            <a:ext cx="2826600" cy="1557600"/>
          </a:xfrm>
          <a:prstGeom prst="roundRect">
            <a:avLst>
              <a:gd fmla="val 3742"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40" name="Google Shape;440;p31"/>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3549"/>
                </a:solidFill>
                <a:latin typeface="Song Myung"/>
                <a:ea typeface="Song Myung"/>
                <a:cs typeface="Song Myung"/>
                <a:sym typeface="Song Myung"/>
              </a:rPr>
              <a:t>How to Find Content</a:t>
            </a:r>
            <a:endParaRPr sz="2100">
              <a:solidFill>
                <a:schemeClr val="dk1"/>
              </a:solidFill>
              <a:latin typeface="Arial"/>
              <a:ea typeface="Arial"/>
              <a:cs typeface="Arial"/>
              <a:sym typeface="Arial"/>
            </a:endParaRPr>
          </a:p>
        </p:txBody>
      </p:sp>
      <p:sp>
        <p:nvSpPr>
          <p:cNvPr id="441" name="Google Shape;441;p31"/>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b="0" lang="en" sz="900">
                <a:solidFill>
                  <a:srgbClr val="3C247F"/>
                </a:solidFill>
                <a:latin typeface="Poppins"/>
                <a:ea typeface="Poppins"/>
                <a:cs typeface="Poppins"/>
                <a:sym typeface="Poppins"/>
              </a:rPr>
              <a:t>Finding content is simple</a:t>
            </a:r>
            <a:endParaRPr sz="900">
              <a:solidFill>
                <a:srgbClr val="3C247F"/>
              </a:solidFill>
              <a:latin typeface="Arial"/>
              <a:ea typeface="Arial"/>
              <a:cs typeface="Arial"/>
              <a:sym typeface="Arial"/>
            </a:endParaRPr>
          </a:p>
        </p:txBody>
      </p:sp>
      <p:cxnSp>
        <p:nvCxnSpPr>
          <p:cNvPr id="442" name="Google Shape;442;p31"/>
          <p:cNvCxnSpPr/>
          <p:nvPr/>
        </p:nvCxnSpPr>
        <p:spPr>
          <a:xfrm>
            <a:off x="480060" y="994410"/>
            <a:ext cx="4322400" cy="0"/>
          </a:xfrm>
          <a:prstGeom prst="straightConnector1">
            <a:avLst/>
          </a:prstGeom>
          <a:noFill/>
          <a:ln cap="flat" cmpd="sng" w="9525">
            <a:solidFill>
              <a:srgbClr val="DCB8FE"/>
            </a:solidFill>
            <a:prstDash val="solid"/>
            <a:round/>
            <a:headEnd len="sm" w="sm" type="none"/>
            <a:tailEnd len="sm" w="sm" type="none"/>
          </a:ln>
        </p:spPr>
      </p:cxnSp>
      <p:sp>
        <p:nvSpPr>
          <p:cNvPr id="443" name="Google Shape;443;p31"/>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17</a:t>
            </a:r>
            <a:endParaRPr sz="800">
              <a:solidFill>
                <a:schemeClr val="dk1"/>
              </a:solidFill>
              <a:latin typeface="Arial"/>
              <a:ea typeface="Arial"/>
              <a:cs typeface="Arial"/>
              <a:sym typeface="Arial"/>
            </a:endParaRPr>
          </a:p>
        </p:txBody>
      </p:sp>
      <p:sp>
        <p:nvSpPr>
          <p:cNvPr id="444" name="Google Shape;444;p31"/>
          <p:cNvSpPr/>
          <p:nvPr/>
        </p:nvSpPr>
        <p:spPr>
          <a:xfrm>
            <a:off x="1905338" y="1440188"/>
            <a:ext cx="2790600" cy="1521900"/>
          </a:xfrm>
          <a:prstGeom prst="roundRect">
            <a:avLst>
              <a:gd fmla="val 3390"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45" name="Google Shape;445;p31"/>
          <p:cNvSpPr/>
          <p:nvPr/>
        </p:nvSpPr>
        <p:spPr>
          <a:xfrm>
            <a:off x="2071725" y="1748756"/>
            <a:ext cx="2457900" cy="185100"/>
          </a:xfrm>
          <a:prstGeom prst="rect">
            <a:avLst/>
          </a:prstGeom>
          <a:noFill/>
          <a:ln>
            <a:noFill/>
          </a:ln>
        </p:spPr>
        <p:txBody>
          <a:bodyPr anchorCtr="0" anchor="ctr" bIns="0" lIns="0" spcFirstLastPara="1" rIns="0" wrap="square" tIns="0">
            <a:noAutofit/>
          </a:bodyPr>
          <a:lstStyle/>
          <a:p>
            <a:pPr indent="-241300" lvl="0" marL="342900" marR="0" rtl="0" algn="l">
              <a:spcBef>
                <a:spcPts val="0"/>
              </a:spcBef>
              <a:spcAft>
                <a:spcPts val="0"/>
              </a:spcAft>
              <a:buClr>
                <a:srgbClr val="3C247F"/>
              </a:buClr>
              <a:buSzPts val="1200"/>
              <a:buFont typeface="Poppins Medium"/>
              <a:buChar char="●"/>
            </a:pPr>
            <a:r>
              <a:rPr lang="en" sz="1200">
                <a:solidFill>
                  <a:srgbClr val="3C247F"/>
                </a:solidFill>
                <a:latin typeface="Poppins Medium"/>
                <a:ea typeface="Poppins Medium"/>
                <a:cs typeface="Poppins Medium"/>
                <a:sym typeface="Poppins Medium"/>
              </a:rPr>
              <a:t>1  Search the blog</a:t>
            </a:r>
            <a:endParaRPr sz="1200">
              <a:solidFill>
                <a:srgbClr val="3C247F"/>
              </a:solidFill>
              <a:latin typeface="Poppins Medium"/>
              <a:ea typeface="Poppins Medium"/>
              <a:cs typeface="Poppins Medium"/>
              <a:sym typeface="Poppins Medium"/>
            </a:endParaRPr>
          </a:p>
        </p:txBody>
      </p:sp>
      <p:sp>
        <p:nvSpPr>
          <p:cNvPr id="446" name="Google Shape;446;p31"/>
          <p:cNvSpPr/>
          <p:nvPr/>
        </p:nvSpPr>
        <p:spPr>
          <a:xfrm>
            <a:off x="2071725" y="2126436"/>
            <a:ext cx="2457900" cy="185100"/>
          </a:xfrm>
          <a:prstGeom prst="rect">
            <a:avLst/>
          </a:prstGeom>
          <a:noFill/>
          <a:ln>
            <a:noFill/>
          </a:ln>
        </p:spPr>
        <p:txBody>
          <a:bodyPr anchorCtr="0" anchor="ctr" bIns="0" lIns="0" spcFirstLastPara="1" rIns="0" wrap="square" tIns="0">
            <a:noAutofit/>
          </a:bodyPr>
          <a:lstStyle/>
          <a:p>
            <a:pPr indent="-241300" lvl="0" marL="342900" marR="0" rtl="0" algn="l">
              <a:spcBef>
                <a:spcPts val="0"/>
              </a:spcBef>
              <a:spcAft>
                <a:spcPts val="0"/>
              </a:spcAft>
              <a:buClr>
                <a:srgbClr val="3C247F"/>
              </a:buClr>
              <a:buSzPts val="1200"/>
              <a:buFont typeface="Poppins Medium"/>
              <a:buChar char="●"/>
            </a:pPr>
            <a:r>
              <a:rPr lang="en" sz="1200">
                <a:solidFill>
                  <a:srgbClr val="3C247F"/>
                </a:solidFill>
                <a:latin typeface="Poppins Medium"/>
                <a:ea typeface="Poppins Medium"/>
                <a:cs typeface="Poppins Medium"/>
                <a:sym typeface="Poppins Medium"/>
              </a:rPr>
              <a:t>2  Ask me via Slack</a:t>
            </a:r>
            <a:endParaRPr sz="1200">
              <a:solidFill>
                <a:srgbClr val="3C247F"/>
              </a:solidFill>
              <a:latin typeface="Poppins Medium"/>
              <a:ea typeface="Poppins Medium"/>
              <a:cs typeface="Poppins Medium"/>
              <a:sym typeface="Poppins Medium"/>
            </a:endParaRPr>
          </a:p>
        </p:txBody>
      </p:sp>
      <p:sp>
        <p:nvSpPr>
          <p:cNvPr id="447" name="Google Shape;447;p31"/>
          <p:cNvSpPr/>
          <p:nvPr/>
        </p:nvSpPr>
        <p:spPr>
          <a:xfrm>
            <a:off x="2071725" y="2504119"/>
            <a:ext cx="2457900" cy="185100"/>
          </a:xfrm>
          <a:prstGeom prst="rect">
            <a:avLst/>
          </a:prstGeom>
          <a:noFill/>
          <a:ln>
            <a:noFill/>
          </a:ln>
        </p:spPr>
        <p:txBody>
          <a:bodyPr anchorCtr="0" anchor="ctr" bIns="0" lIns="0" spcFirstLastPara="1" rIns="0" wrap="square" tIns="0">
            <a:noAutofit/>
          </a:bodyPr>
          <a:lstStyle/>
          <a:p>
            <a:pPr indent="-241300" lvl="0" marL="342900" marR="0" rtl="0" algn="l">
              <a:spcBef>
                <a:spcPts val="0"/>
              </a:spcBef>
              <a:spcAft>
                <a:spcPts val="0"/>
              </a:spcAft>
              <a:buClr>
                <a:srgbClr val="3C247F"/>
              </a:buClr>
              <a:buSzPts val="1200"/>
              <a:buFont typeface="Poppins Medium"/>
              <a:buChar char="●"/>
            </a:pPr>
            <a:r>
              <a:rPr lang="en" sz="1200">
                <a:solidFill>
                  <a:srgbClr val="3C247F"/>
                </a:solidFill>
                <a:latin typeface="Poppins Medium"/>
                <a:ea typeface="Poppins Medium"/>
                <a:cs typeface="Poppins Medium"/>
                <a:sym typeface="Poppins Medium"/>
              </a:rPr>
              <a:t>3  Request s</a:t>
            </a:r>
            <a:r>
              <a:rPr lang="en" sz="1200">
                <a:solidFill>
                  <a:srgbClr val="3C247F"/>
                </a:solidFill>
                <a:latin typeface="Poppins Medium"/>
                <a:ea typeface="Poppins Medium"/>
                <a:cs typeface="Poppins Medium"/>
                <a:sym typeface="Poppins Medium"/>
              </a:rPr>
              <a:t>om</a:t>
            </a:r>
            <a:r>
              <a:rPr lang="en" sz="1200">
                <a:solidFill>
                  <a:srgbClr val="3C247F"/>
                </a:solidFill>
                <a:latin typeface="Poppins Medium"/>
                <a:ea typeface="Poppins Medium"/>
                <a:cs typeface="Poppins Medium"/>
                <a:sym typeface="Poppins Medium"/>
              </a:rPr>
              <a:t>ething new</a:t>
            </a:r>
            <a:endParaRPr sz="1200">
              <a:solidFill>
                <a:srgbClr val="3C247F"/>
              </a:solidFill>
              <a:latin typeface="Poppins Medium"/>
              <a:ea typeface="Poppins Medium"/>
              <a:cs typeface="Poppins Medium"/>
              <a:sym typeface="Poppins Medium"/>
            </a:endParaRPr>
          </a:p>
        </p:txBody>
      </p:sp>
      <p:pic>
        <p:nvPicPr>
          <p:cNvPr id="448" name="Google Shape;448;p31" title="FireShot Capture 019 - You searched for email deliverability - Benchmark Email_ - [www.benchmarkemail.com].png"/>
          <p:cNvPicPr preferRelativeResize="0"/>
          <p:nvPr/>
        </p:nvPicPr>
        <p:blipFill rotWithShape="1">
          <a:blip r:embed="rId3">
            <a:alphaModFix/>
          </a:blip>
          <a:srcRect b="64195" l="0" r="0" t="0"/>
          <a:stretch/>
        </p:blipFill>
        <p:spPr>
          <a:xfrm>
            <a:off x="5050186" y="324987"/>
            <a:ext cx="3476532" cy="449594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453" name="Shape 453"/>
        <p:cNvGrpSpPr/>
        <p:nvPr/>
      </p:nvGrpSpPr>
      <p:grpSpPr>
        <a:xfrm>
          <a:off x="0" y="0"/>
          <a:ext cx="0" cy="0"/>
          <a:chOff x="0" y="0"/>
          <a:chExt cx="0" cy="0"/>
        </a:xfrm>
      </p:grpSpPr>
      <p:sp>
        <p:nvSpPr>
          <p:cNvPr id="454" name="Google Shape;454;p32"/>
          <p:cNvSpPr/>
          <p:nvPr/>
        </p:nvSpPr>
        <p:spPr>
          <a:xfrm>
            <a:off x="-77700" y="-51150"/>
            <a:ext cx="9299400" cy="5245800"/>
          </a:xfrm>
          <a:prstGeom prst="rect">
            <a:avLst/>
          </a:prstGeom>
          <a:solidFill>
            <a:srgbClr val="3C24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55" name="Google Shape;455;p32" title="Preview Social Post 4.png"/>
          <p:cNvPicPr preferRelativeResize="0"/>
          <p:nvPr/>
        </p:nvPicPr>
        <p:blipFill rotWithShape="1">
          <a:blip r:embed="rId3">
            <a:alphaModFix amt="25000"/>
          </a:blip>
          <a:srcRect b="5068" l="0" r="0" t="5068"/>
          <a:stretch/>
        </p:blipFill>
        <p:spPr>
          <a:xfrm>
            <a:off x="0" y="0"/>
            <a:ext cx="9144003" cy="5143499"/>
          </a:xfrm>
          <a:prstGeom prst="rect">
            <a:avLst/>
          </a:prstGeom>
          <a:noFill/>
          <a:ln>
            <a:noFill/>
          </a:ln>
        </p:spPr>
      </p:pic>
      <p:sp>
        <p:nvSpPr>
          <p:cNvPr id="456" name="Google Shape;456;p32"/>
          <p:cNvSpPr/>
          <p:nvPr/>
        </p:nvSpPr>
        <p:spPr>
          <a:xfrm>
            <a:off x="1040025" y="922144"/>
            <a:ext cx="3557400" cy="3175200"/>
          </a:xfrm>
          <a:prstGeom prst="roundRect">
            <a:avLst>
              <a:gd fmla="val 215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457" name="Google Shape;457;p32"/>
          <p:cNvSpPr/>
          <p:nvPr/>
        </p:nvSpPr>
        <p:spPr>
          <a:xfrm>
            <a:off x="985406" y="820781"/>
            <a:ext cx="3505500" cy="3175200"/>
          </a:xfrm>
          <a:prstGeom prst="roundRect">
            <a:avLst>
              <a:gd fmla="val 2712" name="adj"/>
            </a:avLst>
          </a:prstGeom>
          <a:solidFill>
            <a:srgbClr val="FFFFFF"/>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458" name="Google Shape;458;p32"/>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18</a:t>
            </a:r>
            <a:endParaRPr sz="800">
              <a:solidFill>
                <a:schemeClr val="dk1"/>
              </a:solidFill>
              <a:latin typeface="Arial"/>
              <a:ea typeface="Arial"/>
              <a:cs typeface="Arial"/>
              <a:sym typeface="Arial"/>
            </a:endParaRPr>
          </a:p>
        </p:txBody>
      </p:sp>
      <p:sp>
        <p:nvSpPr>
          <p:cNvPr id="459" name="Google Shape;459;p32"/>
          <p:cNvSpPr/>
          <p:nvPr/>
        </p:nvSpPr>
        <p:spPr>
          <a:xfrm>
            <a:off x="1797656" y="1474463"/>
            <a:ext cx="1978500" cy="685800"/>
          </a:xfrm>
          <a:prstGeom prst="rect">
            <a:avLst/>
          </a:prstGeom>
          <a:noFill/>
          <a:ln>
            <a:noFill/>
          </a:ln>
        </p:spPr>
        <p:txBody>
          <a:bodyPr anchorCtr="0" anchor="ctr" bIns="0" lIns="0" spcFirstLastPara="1" rIns="0" wrap="square" tIns="0">
            <a:noAutofit/>
          </a:bodyPr>
          <a:lstStyle/>
          <a:p>
            <a:pPr indent="0" lvl="0" marL="0" marR="0" rtl="0" algn="ctr">
              <a:lnSpc>
                <a:spcPct val="80000"/>
              </a:lnSpc>
              <a:spcBef>
                <a:spcPts val="0"/>
              </a:spcBef>
              <a:spcAft>
                <a:spcPts val="0"/>
              </a:spcAft>
              <a:buNone/>
            </a:pPr>
            <a:r>
              <a:rPr i="0" lang="en" sz="2300">
                <a:solidFill>
                  <a:srgbClr val="3C3549"/>
                </a:solidFill>
                <a:latin typeface="Song Myung"/>
                <a:ea typeface="Song Myung"/>
                <a:cs typeface="Song Myung"/>
                <a:sym typeface="Song Myung"/>
              </a:rPr>
              <a:t>Create less. Use more.</a:t>
            </a:r>
            <a:endParaRPr sz="2300">
              <a:solidFill>
                <a:schemeClr val="dk1"/>
              </a:solidFill>
              <a:latin typeface="Song Myung"/>
              <a:ea typeface="Song Myung"/>
              <a:cs typeface="Song Myung"/>
              <a:sym typeface="Song Myung"/>
            </a:endParaRPr>
          </a:p>
        </p:txBody>
      </p:sp>
      <p:sp>
        <p:nvSpPr>
          <p:cNvPr id="460" name="Google Shape;460;p32"/>
          <p:cNvSpPr/>
          <p:nvPr/>
        </p:nvSpPr>
        <p:spPr>
          <a:xfrm>
            <a:off x="1895522" y="2708925"/>
            <a:ext cx="1782600" cy="619800"/>
          </a:xfrm>
          <a:prstGeom prst="rect">
            <a:avLst/>
          </a:prstGeom>
          <a:noFill/>
          <a:ln>
            <a:noFill/>
          </a:ln>
        </p:spPr>
        <p:txBody>
          <a:bodyPr anchorCtr="0" anchor="ctr" bIns="0" lIns="0" spcFirstLastPara="1" rIns="0" wrap="square" tIns="0">
            <a:noAutofit/>
          </a:bodyPr>
          <a:lstStyle/>
          <a:p>
            <a:pPr indent="0" lvl="0" marL="0" marR="0" rtl="0" algn="ctr">
              <a:lnSpc>
                <a:spcPct val="115000"/>
              </a:lnSpc>
              <a:spcBef>
                <a:spcPts val="0"/>
              </a:spcBef>
              <a:spcAft>
                <a:spcPts val="0"/>
              </a:spcAft>
              <a:buClr>
                <a:srgbClr val="6C6876"/>
              </a:buClr>
              <a:buSzPts val="1200"/>
              <a:buFont typeface="Poppins"/>
              <a:buNone/>
            </a:pPr>
            <a:r>
              <a:rPr lang="en" sz="1100">
                <a:solidFill>
                  <a:srgbClr val="3C3549"/>
                </a:solidFill>
                <a:latin typeface="Poppins Medium"/>
                <a:ea typeface="Poppins Medium"/>
                <a:cs typeface="Poppins Medium"/>
                <a:sym typeface="Poppins Medium"/>
              </a:rPr>
              <a:t>The right content makes your job easier</a:t>
            </a:r>
            <a:endParaRPr sz="1100">
              <a:solidFill>
                <a:srgbClr val="3C3549"/>
              </a:solidFill>
              <a:latin typeface="Poppins Medium"/>
              <a:ea typeface="Poppins Medium"/>
              <a:cs typeface="Poppins Medium"/>
              <a:sym typeface="Poppins Medium"/>
            </a:endParaRPr>
          </a:p>
        </p:txBody>
      </p:sp>
      <p:sp>
        <p:nvSpPr>
          <p:cNvPr id="461" name="Google Shape;461;p32"/>
          <p:cNvSpPr/>
          <p:nvPr/>
        </p:nvSpPr>
        <p:spPr>
          <a:xfrm>
            <a:off x="5099399" y="1474463"/>
            <a:ext cx="2400300" cy="685800"/>
          </a:xfrm>
          <a:prstGeom prst="rect">
            <a:avLst/>
          </a:prstGeom>
          <a:noFill/>
          <a:ln>
            <a:noFill/>
          </a:ln>
        </p:spPr>
        <p:txBody>
          <a:bodyPr anchorCtr="0" anchor="ctr" bIns="200" lIns="200" spcFirstLastPara="1" rIns="200" wrap="square" tIns="200">
            <a:noAutofit/>
          </a:bodyPr>
          <a:lstStyle/>
          <a:p>
            <a:pPr indent="0" lvl="0" marL="0" marR="0" rtl="0" algn="ctr">
              <a:lnSpc>
                <a:spcPct val="115000"/>
              </a:lnSpc>
              <a:spcBef>
                <a:spcPts val="0"/>
              </a:spcBef>
              <a:spcAft>
                <a:spcPts val="0"/>
              </a:spcAft>
              <a:buClr>
                <a:srgbClr val="3C3549"/>
              </a:buClr>
              <a:buSzPts val="1600"/>
              <a:buFont typeface="Song Myung"/>
              <a:buNone/>
            </a:pPr>
            <a:r>
              <a:rPr i="0" lang="en" sz="1100">
                <a:solidFill>
                  <a:schemeClr val="lt1"/>
                </a:solidFill>
                <a:latin typeface="Poppins Medium"/>
                <a:ea typeface="Poppins Medium"/>
                <a:cs typeface="Poppins Medium"/>
                <a:sym typeface="Poppins Medium"/>
              </a:rPr>
              <a:t>Build the right assets </a:t>
            </a:r>
            <a:r>
              <a:rPr lang="en" sz="1100">
                <a:solidFill>
                  <a:schemeClr val="lt1"/>
                </a:solidFill>
                <a:latin typeface="Poppins Medium"/>
                <a:ea typeface="Poppins Medium"/>
                <a:cs typeface="Poppins Medium"/>
                <a:sym typeface="Poppins Medium"/>
              </a:rPr>
              <a:t>for the </a:t>
            </a:r>
            <a:r>
              <a:rPr i="0" lang="en" sz="1100">
                <a:solidFill>
                  <a:schemeClr val="lt1"/>
                </a:solidFill>
                <a:latin typeface="Poppins Medium"/>
                <a:ea typeface="Poppins Medium"/>
                <a:cs typeface="Poppins Medium"/>
                <a:sym typeface="Poppins Medium"/>
              </a:rPr>
              <a:t>whole team to use with confidence.</a:t>
            </a:r>
            <a:endParaRPr sz="1100">
              <a:solidFill>
                <a:schemeClr val="lt1"/>
              </a:solidFill>
              <a:latin typeface="Poppins Medium"/>
              <a:ea typeface="Poppins Medium"/>
              <a:cs typeface="Poppins Medium"/>
              <a:sym typeface="Poppins Medium"/>
            </a:endParaRPr>
          </a:p>
        </p:txBody>
      </p:sp>
      <p:cxnSp>
        <p:nvCxnSpPr>
          <p:cNvPr id="462" name="Google Shape;462;p32"/>
          <p:cNvCxnSpPr/>
          <p:nvPr/>
        </p:nvCxnSpPr>
        <p:spPr>
          <a:xfrm>
            <a:off x="5239313" y="2459063"/>
            <a:ext cx="2120400" cy="0"/>
          </a:xfrm>
          <a:prstGeom prst="straightConnector1">
            <a:avLst/>
          </a:prstGeom>
          <a:noFill/>
          <a:ln cap="flat" cmpd="sng" w="9525">
            <a:solidFill>
              <a:srgbClr val="DCB8FE"/>
            </a:solidFill>
            <a:prstDash val="solid"/>
            <a:round/>
            <a:headEnd len="sm" w="sm" type="none"/>
            <a:tailEnd len="sm" w="sm" type="none"/>
          </a:ln>
        </p:spPr>
      </p:cxnSp>
      <p:sp>
        <p:nvSpPr>
          <p:cNvPr id="463" name="Google Shape;463;p32"/>
          <p:cNvSpPr/>
          <p:nvPr/>
        </p:nvSpPr>
        <p:spPr>
          <a:xfrm>
            <a:off x="5510886" y="2757868"/>
            <a:ext cx="1577100" cy="24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549"/>
              </a:buClr>
              <a:buSzPts val="1500"/>
              <a:buFont typeface="Song Myung"/>
              <a:buNone/>
            </a:pPr>
            <a:r>
              <a:rPr b="0" i="0" lang="en" sz="1900">
                <a:solidFill>
                  <a:schemeClr val="lt1"/>
                </a:solidFill>
                <a:latin typeface="Song Myung"/>
                <a:ea typeface="Song Myung"/>
                <a:cs typeface="Song Myung"/>
                <a:sym typeface="Song Myung"/>
              </a:rPr>
              <a:t>Thank you</a:t>
            </a:r>
            <a:endParaRPr sz="1900">
              <a:solidFill>
                <a:schemeClr val="lt1"/>
              </a:solidFill>
              <a:latin typeface="Arial"/>
              <a:ea typeface="Arial"/>
              <a:cs typeface="Arial"/>
              <a:sym typeface="Arial"/>
            </a:endParaRPr>
          </a:p>
        </p:txBody>
      </p:sp>
      <p:cxnSp>
        <p:nvCxnSpPr>
          <p:cNvPr id="464" name="Google Shape;464;p32"/>
          <p:cNvCxnSpPr/>
          <p:nvPr/>
        </p:nvCxnSpPr>
        <p:spPr>
          <a:xfrm>
            <a:off x="1808109" y="2459063"/>
            <a:ext cx="1860000" cy="0"/>
          </a:xfrm>
          <a:prstGeom prst="straightConnector1">
            <a:avLst/>
          </a:prstGeom>
          <a:noFill/>
          <a:ln cap="flat" cmpd="sng" w="9525">
            <a:solidFill>
              <a:srgbClr val="DCB8FE"/>
            </a:solidFill>
            <a:prstDash val="solid"/>
            <a:round/>
            <a:headEnd len="sm" w="sm" type="none"/>
            <a:tailEnd len="sm" w="sm" type="none"/>
          </a:ln>
        </p:spPr>
      </p:cxnSp>
      <p:pic>
        <p:nvPicPr>
          <p:cNvPr id="465" name="Google Shape;465;p32" title="Group 4514.png"/>
          <p:cNvPicPr preferRelativeResize="0"/>
          <p:nvPr/>
        </p:nvPicPr>
        <p:blipFill>
          <a:blip r:embed="rId4">
            <a:alphaModFix/>
          </a:blip>
          <a:stretch>
            <a:fillRect/>
          </a:stretch>
        </p:blipFill>
        <p:spPr>
          <a:xfrm rot="5400000">
            <a:off x="5970657" y="3091922"/>
            <a:ext cx="657712" cy="95998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80" name="Shape 80"/>
        <p:cNvGrpSpPr/>
        <p:nvPr/>
      </p:nvGrpSpPr>
      <p:grpSpPr>
        <a:xfrm>
          <a:off x="0" y="0"/>
          <a:ext cx="0" cy="0"/>
          <a:chOff x="0" y="0"/>
          <a:chExt cx="0" cy="0"/>
        </a:xfrm>
      </p:grpSpPr>
      <p:sp>
        <p:nvSpPr>
          <p:cNvPr id="81" name="Google Shape;81;p15"/>
          <p:cNvSpPr/>
          <p:nvPr/>
        </p:nvSpPr>
        <p:spPr>
          <a:xfrm>
            <a:off x="-89200" y="-43500"/>
            <a:ext cx="9299400" cy="5245800"/>
          </a:xfrm>
          <a:prstGeom prst="rect">
            <a:avLst/>
          </a:prstGeom>
          <a:solidFill>
            <a:srgbClr val="3C24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82" name="Google Shape;82;p15" title="Preview Social Post 4.png"/>
          <p:cNvPicPr preferRelativeResize="0"/>
          <p:nvPr/>
        </p:nvPicPr>
        <p:blipFill rotWithShape="1">
          <a:blip r:embed="rId3">
            <a:alphaModFix amt="15000"/>
          </a:blip>
          <a:srcRect b="5068" l="0" r="0" t="5068"/>
          <a:stretch/>
        </p:blipFill>
        <p:spPr>
          <a:xfrm>
            <a:off x="-1" y="0"/>
            <a:ext cx="9144003" cy="5143499"/>
          </a:xfrm>
          <a:prstGeom prst="rect">
            <a:avLst/>
          </a:prstGeom>
          <a:noFill/>
          <a:ln>
            <a:noFill/>
          </a:ln>
        </p:spPr>
      </p:pic>
      <p:sp>
        <p:nvSpPr>
          <p:cNvPr id="83" name="Google Shape;83;p15"/>
          <p:cNvSpPr/>
          <p:nvPr/>
        </p:nvSpPr>
        <p:spPr>
          <a:xfrm>
            <a:off x="6237891" y="1917169"/>
            <a:ext cx="2543400" cy="2330700"/>
          </a:xfrm>
          <a:prstGeom prst="roundRect">
            <a:avLst>
              <a:gd fmla="val 4636"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84" name="Google Shape;84;p15"/>
          <p:cNvSpPr/>
          <p:nvPr/>
        </p:nvSpPr>
        <p:spPr>
          <a:xfrm>
            <a:off x="3394070" y="1917169"/>
            <a:ext cx="2543400" cy="2330700"/>
          </a:xfrm>
          <a:prstGeom prst="roundRect">
            <a:avLst>
              <a:gd fmla="val 4636"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85" name="Google Shape;85;p15"/>
          <p:cNvSpPr/>
          <p:nvPr/>
        </p:nvSpPr>
        <p:spPr>
          <a:xfrm>
            <a:off x="546956" y="1917169"/>
            <a:ext cx="2543400" cy="2330700"/>
          </a:xfrm>
          <a:prstGeom prst="roundRect">
            <a:avLst>
              <a:gd fmla="val 4636"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86" name="Google Shape;86;p15"/>
          <p:cNvSpPr/>
          <p:nvPr/>
        </p:nvSpPr>
        <p:spPr>
          <a:xfrm>
            <a:off x="480060" y="466354"/>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chemeClr val="lt1"/>
                </a:solidFill>
                <a:latin typeface="Song Myung"/>
                <a:ea typeface="Song Myung"/>
                <a:cs typeface="Song Myung"/>
                <a:sym typeface="Song Myung"/>
              </a:rPr>
              <a:t>Why This Matters</a:t>
            </a:r>
            <a:endParaRPr sz="2100">
              <a:solidFill>
                <a:schemeClr val="lt1"/>
              </a:solidFill>
              <a:latin typeface="Arial"/>
              <a:ea typeface="Arial"/>
              <a:cs typeface="Arial"/>
              <a:sym typeface="Arial"/>
            </a:endParaRPr>
          </a:p>
        </p:txBody>
      </p:sp>
      <p:cxnSp>
        <p:nvCxnSpPr>
          <p:cNvPr id="87" name="Google Shape;87;p15"/>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88" name="Google Shape;88;p15"/>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02</a:t>
            </a:r>
            <a:endParaRPr sz="800">
              <a:solidFill>
                <a:schemeClr val="dk1"/>
              </a:solidFill>
              <a:latin typeface="Arial"/>
              <a:ea typeface="Arial"/>
              <a:cs typeface="Arial"/>
              <a:sym typeface="Arial"/>
            </a:endParaRPr>
          </a:p>
        </p:txBody>
      </p:sp>
      <p:sp>
        <p:nvSpPr>
          <p:cNvPr id="89" name="Google Shape;89;p15"/>
          <p:cNvSpPr/>
          <p:nvPr/>
        </p:nvSpPr>
        <p:spPr>
          <a:xfrm>
            <a:off x="480060" y="1280526"/>
            <a:ext cx="3703200" cy="2742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700"/>
              <a:buFont typeface="Song Myung"/>
              <a:buNone/>
            </a:pPr>
            <a:r>
              <a:rPr i="0" lang="en" sz="1200">
                <a:solidFill>
                  <a:schemeClr val="lt1"/>
                </a:solidFill>
                <a:latin typeface="Poppins Medium"/>
                <a:ea typeface="Poppins Medium"/>
                <a:cs typeface="Poppins Medium"/>
                <a:sym typeface="Poppins Medium"/>
              </a:rPr>
              <a:t>Content should make your job easier</a:t>
            </a:r>
            <a:endParaRPr sz="1200">
              <a:solidFill>
                <a:schemeClr val="lt1"/>
              </a:solidFill>
              <a:latin typeface="Poppins Medium"/>
              <a:ea typeface="Poppins Medium"/>
              <a:cs typeface="Poppins Medium"/>
              <a:sym typeface="Poppins Medium"/>
            </a:endParaRPr>
          </a:p>
        </p:txBody>
      </p:sp>
      <p:sp>
        <p:nvSpPr>
          <p:cNvPr id="90" name="Google Shape;90;p15"/>
          <p:cNvSpPr/>
          <p:nvPr/>
        </p:nvSpPr>
        <p:spPr>
          <a:xfrm>
            <a:off x="480060" y="1840961"/>
            <a:ext cx="2503200" cy="2297400"/>
          </a:xfrm>
          <a:prstGeom prst="roundRect">
            <a:avLst>
              <a:gd fmla="val 6317"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1" name="Google Shape;91;p15"/>
          <p:cNvSpPr/>
          <p:nvPr/>
        </p:nvSpPr>
        <p:spPr>
          <a:xfrm>
            <a:off x="1440180" y="2260345"/>
            <a:ext cx="582900" cy="37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549"/>
              </a:buClr>
              <a:buSzPts val="2100"/>
              <a:buFont typeface="Song Myung"/>
              <a:buNone/>
            </a:pPr>
            <a:r>
              <a:rPr b="0" i="0" lang="en" sz="2100">
                <a:solidFill>
                  <a:srgbClr val="3C3549"/>
                </a:solidFill>
                <a:latin typeface="Song Myung"/>
                <a:ea typeface="Song Myung"/>
                <a:cs typeface="Song Myung"/>
                <a:sym typeface="Song Myung"/>
              </a:rPr>
              <a:t>⚡</a:t>
            </a:r>
            <a:endParaRPr sz="2100">
              <a:solidFill>
                <a:schemeClr val="dk1"/>
              </a:solidFill>
              <a:latin typeface="Arial"/>
              <a:ea typeface="Arial"/>
              <a:cs typeface="Arial"/>
              <a:sym typeface="Arial"/>
            </a:endParaRPr>
          </a:p>
        </p:txBody>
      </p:sp>
      <p:sp>
        <p:nvSpPr>
          <p:cNvPr id="92" name="Google Shape;92;p15"/>
          <p:cNvSpPr/>
          <p:nvPr/>
        </p:nvSpPr>
        <p:spPr>
          <a:xfrm>
            <a:off x="630936" y="2810404"/>
            <a:ext cx="2194800" cy="2193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6C6876"/>
              </a:buClr>
              <a:buSzPts val="1200"/>
              <a:buFont typeface="Poppins"/>
              <a:buNone/>
            </a:pPr>
            <a:r>
              <a:rPr lang="en" sz="1100">
                <a:solidFill>
                  <a:srgbClr val="3C3549"/>
                </a:solidFill>
                <a:latin typeface="Poppins SemiBold"/>
                <a:ea typeface="Poppins SemiBold"/>
                <a:cs typeface="Poppins SemiBold"/>
                <a:sym typeface="Poppins SemiBold"/>
              </a:rPr>
              <a:t>Close deals faster</a:t>
            </a:r>
            <a:endParaRPr sz="1100">
              <a:solidFill>
                <a:srgbClr val="3C3549"/>
              </a:solidFill>
              <a:latin typeface="Poppins SemiBold"/>
              <a:ea typeface="Poppins SemiBold"/>
              <a:cs typeface="Poppins SemiBold"/>
              <a:sym typeface="Poppins SemiBold"/>
            </a:endParaRPr>
          </a:p>
        </p:txBody>
      </p:sp>
      <p:sp>
        <p:nvSpPr>
          <p:cNvPr id="93" name="Google Shape;93;p15"/>
          <p:cNvSpPr/>
          <p:nvPr/>
        </p:nvSpPr>
        <p:spPr>
          <a:xfrm>
            <a:off x="672084" y="2964641"/>
            <a:ext cx="2112300" cy="754500"/>
          </a:xfrm>
          <a:prstGeom prst="rect">
            <a:avLst/>
          </a:prstGeom>
          <a:noFill/>
          <a:ln>
            <a:noFill/>
          </a:ln>
        </p:spPr>
        <p:txBody>
          <a:bodyPr anchorCtr="0" anchor="ctr" bIns="200" lIns="200" spcFirstLastPara="1" rIns="200" wrap="square" tIns="200">
            <a:noAutofit/>
          </a:bodyPr>
          <a:lstStyle/>
          <a:p>
            <a:pPr indent="0" lvl="0" marL="0" marR="0" rtl="0" algn="ctr">
              <a:lnSpc>
                <a:spcPct val="150000"/>
              </a:lnSpc>
              <a:spcBef>
                <a:spcPts val="0"/>
              </a:spcBef>
              <a:spcAft>
                <a:spcPts val="0"/>
              </a:spcAft>
              <a:buClr>
                <a:srgbClr val="6C6876"/>
              </a:buClr>
              <a:buSzPts val="900"/>
              <a:buFont typeface="Poppins"/>
              <a:buNone/>
            </a:pPr>
            <a:r>
              <a:rPr lang="en" sz="900">
                <a:solidFill>
                  <a:srgbClr val="4D4761"/>
                </a:solidFill>
                <a:latin typeface="Poppins Medium"/>
                <a:ea typeface="Poppins Medium"/>
                <a:cs typeface="Poppins Medium"/>
                <a:sym typeface="Poppins Medium"/>
              </a:rPr>
              <a:t>Speed up the path from first question to sale.</a:t>
            </a:r>
            <a:endParaRPr sz="900">
              <a:solidFill>
                <a:srgbClr val="4D4761"/>
              </a:solidFill>
              <a:latin typeface="Poppins Medium"/>
              <a:ea typeface="Poppins Medium"/>
              <a:cs typeface="Poppins Medium"/>
              <a:sym typeface="Poppins Medium"/>
            </a:endParaRPr>
          </a:p>
        </p:txBody>
      </p:sp>
      <p:sp>
        <p:nvSpPr>
          <p:cNvPr id="94" name="Google Shape;94;p15"/>
          <p:cNvSpPr/>
          <p:nvPr/>
        </p:nvSpPr>
        <p:spPr>
          <a:xfrm>
            <a:off x="3326130" y="1840961"/>
            <a:ext cx="2503200" cy="2297400"/>
          </a:xfrm>
          <a:prstGeom prst="roundRect">
            <a:avLst>
              <a:gd fmla="val 5072"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5" name="Google Shape;95;p15"/>
          <p:cNvSpPr/>
          <p:nvPr/>
        </p:nvSpPr>
        <p:spPr>
          <a:xfrm>
            <a:off x="4286250" y="2260345"/>
            <a:ext cx="582900" cy="37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549"/>
              </a:buClr>
              <a:buSzPts val="2100"/>
              <a:buFont typeface="Song Myung"/>
              <a:buNone/>
            </a:pPr>
            <a:r>
              <a:rPr b="0" i="0" lang="en" sz="2100">
                <a:solidFill>
                  <a:srgbClr val="3C3549"/>
                </a:solidFill>
                <a:latin typeface="Song Myung"/>
                <a:ea typeface="Song Myung"/>
                <a:cs typeface="Song Myung"/>
                <a:sym typeface="Song Myung"/>
              </a:rPr>
              <a:t>💬</a:t>
            </a:r>
            <a:endParaRPr sz="2100">
              <a:solidFill>
                <a:schemeClr val="dk1"/>
              </a:solidFill>
              <a:latin typeface="Arial"/>
              <a:ea typeface="Arial"/>
              <a:cs typeface="Arial"/>
              <a:sym typeface="Arial"/>
            </a:endParaRPr>
          </a:p>
        </p:txBody>
      </p:sp>
      <p:sp>
        <p:nvSpPr>
          <p:cNvPr id="96" name="Google Shape;96;p15"/>
          <p:cNvSpPr/>
          <p:nvPr/>
        </p:nvSpPr>
        <p:spPr>
          <a:xfrm>
            <a:off x="3477006" y="2810404"/>
            <a:ext cx="2194800" cy="2193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6C6876"/>
              </a:buClr>
              <a:buSzPts val="1200"/>
              <a:buFont typeface="Poppins"/>
              <a:buNone/>
            </a:pPr>
            <a:r>
              <a:rPr lang="en" sz="1100">
                <a:solidFill>
                  <a:srgbClr val="3C3549"/>
                </a:solidFill>
                <a:latin typeface="Poppins SemiBold"/>
                <a:ea typeface="Poppins SemiBold"/>
                <a:cs typeface="Poppins SemiBold"/>
                <a:sym typeface="Poppins SemiBold"/>
              </a:rPr>
              <a:t>Answer questions quicker</a:t>
            </a:r>
            <a:endParaRPr sz="1100">
              <a:solidFill>
                <a:srgbClr val="3C3549"/>
              </a:solidFill>
              <a:latin typeface="Poppins SemiBold"/>
              <a:ea typeface="Poppins SemiBold"/>
              <a:cs typeface="Poppins SemiBold"/>
              <a:sym typeface="Poppins SemiBold"/>
            </a:endParaRPr>
          </a:p>
        </p:txBody>
      </p:sp>
      <p:sp>
        <p:nvSpPr>
          <p:cNvPr id="97" name="Google Shape;97;p15"/>
          <p:cNvSpPr/>
          <p:nvPr/>
        </p:nvSpPr>
        <p:spPr>
          <a:xfrm>
            <a:off x="3518154" y="2964641"/>
            <a:ext cx="2112300" cy="754500"/>
          </a:xfrm>
          <a:prstGeom prst="rect">
            <a:avLst/>
          </a:prstGeom>
          <a:noFill/>
          <a:ln>
            <a:noFill/>
          </a:ln>
        </p:spPr>
        <p:txBody>
          <a:bodyPr anchorCtr="0" anchor="ctr" bIns="200" lIns="200" spcFirstLastPara="1" rIns="200" wrap="square" tIns="200">
            <a:noAutofit/>
          </a:bodyPr>
          <a:lstStyle/>
          <a:p>
            <a:pPr indent="0" lvl="0" marL="0" marR="0" rtl="0" algn="ctr">
              <a:lnSpc>
                <a:spcPct val="150000"/>
              </a:lnSpc>
              <a:spcBef>
                <a:spcPts val="0"/>
              </a:spcBef>
              <a:spcAft>
                <a:spcPts val="0"/>
              </a:spcAft>
              <a:buClr>
                <a:srgbClr val="6C6876"/>
              </a:buClr>
              <a:buSzPts val="900"/>
              <a:buFont typeface="Poppins"/>
              <a:buNone/>
            </a:pPr>
            <a:r>
              <a:rPr lang="en" sz="900">
                <a:solidFill>
                  <a:srgbClr val="4D4761"/>
                </a:solidFill>
                <a:latin typeface="Poppins Medium"/>
                <a:ea typeface="Poppins Medium"/>
                <a:cs typeface="Poppins Medium"/>
                <a:sym typeface="Poppins Medium"/>
              </a:rPr>
              <a:t>Provide </a:t>
            </a:r>
            <a:r>
              <a:rPr lang="en" sz="900">
                <a:solidFill>
                  <a:srgbClr val="4D4761"/>
                </a:solidFill>
                <a:latin typeface="Poppins Medium"/>
                <a:ea typeface="Poppins Medium"/>
                <a:cs typeface="Poppins Medium"/>
                <a:sym typeface="Poppins Medium"/>
              </a:rPr>
              <a:t>explanations</a:t>
            </a:r>
            <a:r>
              <a:rPr lang="en" sz="900">
                <a:solidFill>
                  <a:srgbClr val="4D4761"/>
                </a:solidFill>
                <a:latin typeface="Poppins Medium"/>
                <a:ea typeface="Poppins Medium"/>
                <a:cs typeface="Poppins Medium"/>
                <a:sym typeface="Poppins Medium"/>
              </a:rPr>
              <a:t> to questions and inquiries.</a:t>
            </a:r>
            <a:endParaRPr sz="900">
              <a:solidFill>
                <a:srgbClr val="4D4761"/>
              </a:solidFill>
              <a:latin typeface="Poppins Medium"/>
              <a:ea typeface="Poppins Medium"/>
              <a:cs typeface="Poppins Medium"/>
              <a:sym typeface="Poppins Medium"/>
            </a:endParaRPr>
          </a:p>
        </p:txBody>
      </p:sp>
      <p:sp>
        <p:nvSpPr>
          <p:cNvPr id="98" name="Google Shape;98;p15"/>
          <p:cNvSpPr/>
          <p:nvPr/>
        </p:nvSpPr>
        <p:spPr>
          <a:xfrm>
            <a:off x="6172200" y="1840961"/>
            <a:ext cx="2503200" cy="2297400"/>
          </a:xfrm>
          <a:prstGeom prst="roundRect">
            <a:avLst>
              <a:gd fmla="val 5609" name="adj"/>
            </a:avLst>
          </a:prstGeom>
          <a:solidFill>
            <a:srgbClr val="FFFFFF"/>
          </a:solidFill>
          <a:ln cap="flat" cmpd="sng" w="9525">
            <a:solidFill>
              <a:srgbClr val="DCB8FE"/>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9" name="Google Shape;99;p15"/>
          <p:cNvSpPr/>
          <p:nvPr/>
        </p:nvSpPr>
        <p:spPr>
          <a:xfrm>
            <a:off x="7132320" y="2260345"/>
            <a:ext cx="582900" cy="377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3549"/>
              </a:buClr>
              <a:buSzPts val="2100"/>
              <a:buFont typeface="Song Myung"/>
              <a:buNone/>
            </a:pPr>
            <a:r>
              <a:rPr b="0" i="0" lang="en" sz="2100">
                <a:solidFill>
                  <a:srgbClr val="3C3549"/>
                </a:solidFill>
                <a:latin typeface="Song Myung"/>
                <a:ea typeface="Song Myung"/>
                <a:cs typeface="Song Myung"/>
                <a:sym typeface="Song Myung"/>
              </a:rPr>
              <a:t>🤝</a:t>
            </a:r>
            <a:endParaRPr sz="2100">
              <a:solidFill>
                <a:schemeClr val="dk1"/>
              </a:solidFill>
              <a:latin typeface="Arial"/>
              <a:ea typeface="Arial"/>
              <a:cs typeface="Arial"/>
              <a:sym typeface="Arial"/>
            </a:endParaRPr>
          </a:p>
        </p:txBody>
      </p:sp>
      <p:sp>
        <p:nvSpPr>
          <p:cNvPr id="100" name="Google Shape;100;p15"/>
          <p:cNvSpPr/>
          <p:nvPr/>
        </p:nvSpPr>
        <p:spPr>
          <a:xfrm>
            <a:off x="6323076" y="2810404"/>
            <a:ext cx="2194800" cy="219300"/>
          </a:xfrm>
          <a:prstGeom prst="rect">
            <a:avLst/>
          </a:prstGeom>
          <a:noFill/>
          <a:ln>
            <a:noFill/>
          </a:ln>
        </p:spPr>
        <p:txBody>
          <a:bodyPr anchorCtr="0" anchor="ctr" bIns="0" lIns="0" spcFirstLastPara="1" rIns="0" wrap="square" tIns="0">
            <a:noAutofit/>
          </a:bodyPr>
          <a:lstStyle/>
          <a:p>
            <a:pPr indent="0" lvl="0" marL="0" marR="0" rtl="0" algn="ctr">
              <a:lnSpc>
                <a:spcPct val="150000"/>
              </a:lnSpc>
              <a:spcBef>
                <a:spcPts val="0"/>
              </a:spcBef>
              <a:spcAft>
                <a:spcPts val="0"/>
              </a:spcAft>
              <a:buClr>
                <a:srgbClr val="6C6876"/>
              </a:buClr>
              <a:buSzPts val="1200"/>
              <a:buFont typeface="Poppins"/>
              <a:buNone/>
            </a:pPr>
            <a:r>
              <a:rPr lang="en" sz="1100">
                <a:solidFill>
                  <a:srgbClr val="3C3549"/>
                </a:solidFill>
                <a:latin typeface="Poppins SemiBold"/>
                <a:ea typeface="Poppins SemiBold"/>
                <a:cs typeface="Poppins SemiBold"/>
                <a:sym typeface="Poppins SemiBold"/>
              </a:rPr>
              <a:t>Build trust without extra work</a:t>
            </a:r>
            <a:endParaRPr sz="1100">
              <a:solidFill>
                <a:srgbClr val="3C3549"/>
              </a:solidFill>
              <a:latin typeface="Poppins SemiBold"/>
              <a:ea typeface="Poppins SemiBold"/>
              <a:cs typeface="Poppins SemiBold"/>
              <a:sym typeface="Poppins SemiBold"/>
            </a:endParaRPr>
          </a:p>
        </p:txBody>
      </p:sp>
      <p:sp>
        <p:nvSpPr>
          <p:cNvPr id="101" name="Google Shape;101;p15"/>
          <p:cNvSpPr/>
          <p:nvPr/>
        </p:nvSpPr>
        <p:spPr>
          <a:xfrm>
            <a:off x="6364224" y="2964641"/>
            <a:ext cx="2112300" cy="754500"/>
          </a:xfrm>
          <a:prstGeom prst="rect">
            <a:avLst/>
          </a:prstGeom>
          <a:noFill/>
          <a:ln>
            <a:noFill/>
          </a:ln>
        </p:spPr>
        <p:txBody>
          <a:bodyPr anchorCtr="0" anchor="ctr" bIns="200" lIns="200" spcFirstLastPara="1" rIns="200" wrap="square" tIns="200">
            <a:noAutofit/>
          </a:bodyPr>
          <a:lstStyle/>
          <a:p>
            <a:pPr indent="0" lvl="0" marL="0" marR="0" rtl="0" algn="ctr">
              <a:lnSpc>
                <a:spcPct val="150000"/>
              </a:lnSpc>
              <a:spcBef>
                <a:spcPts val="0"/>
              </a:spcBef>
              <a:spcAft>
                <a:spcPts val="0"/>
              </a:spcAft>
              <a:buClr>
                <a:srgbClr val="6C6876"/>
              </a:buClr>
              <a:buSzPts val="900"/>
              <a:buFont typeface="Poppins"/>
              <a:buNone/>
            </a:pPr>
            <a:r>
              <a:rPr lang="en" sz="900">
                <a:solidFill>
                  <a:srgbClr val="4D4761"/>
                </a:solidFill>
                <a:latin typeface="Poppins Medium"/>
                <a:ea typeface="Poppins Medium"/>
                <a:cs typeface="Poppins Medium"/>
                <a:sym typeface="Poppins Medium"/>
              </a:rPr>
              <a:t>Teach first, sell second, and let content do the heavy lifting.</a:t>
            </a:r>
            <a:endParaRPr sz="900">
              <a:solidFill>
                <a:srgbClr val="4D4761"/>
              </a:solidFill>
              <a:latin typeface="Poppins Medium"/>
              <a:ea typeface="Poppins Medium"/>
              <a:cs typeface="Poppins Medium"/>
              <a:sym typeface="Poppins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105" name="Shape 105"/>
        <p:cNvGrpSpPr/>
        <p:nvPr/>
      </p:nvGrpSpPr>
      <p:grpSpPr>
        <a:xfrm>
          <a:off x="0" y="0"/>
          <a:ext cx="0" cy="0"/>
          <a:chOff x="0" y="0"/>
          <a:chExt cx="0" cy="0"/>
        </a:xfrm>
      </p:grpSpPr>
      <p:sp>
        <p:nvSpPr>
          <p:cNvPr id="106" name="Google Shape;106;p16"/>
          <p:cNvSpPr txBox="1"/>
          <p:nvPr/>
        </p:nvSpPr>
        <p:spPr>
          <a:xfrm>
            <a:off x="4517613" y="1396124"/>
            <a:ext cx="29571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lt1"/>
                </a:solidFill>
                <a:latin typeface="Poppins Medium"/>
                <a:ea typeface="Poppins Medium"/>
                <a:cs typeface="Poppins Medium"/>
                <a:sym typeface="Poppins Medium"/>
              </a:rPr>
              <a:t>How we create content</a:t>
            </a:r>
            <a:endParaRPr sz="1100">
              <a:solidFill>
                <a:schemeClr val="lt1"/>
              </a:solidFill>
              <a:latin typeface="Poppins Medium"/>
              <a:ea typeface="Poppins Medium"/>
              <a:cs typeface="Poppins Medium"/>
              <a:sym typeface="Poppins Medium"/>
            </a:endParaRPr>
          </a:p>
        </p:txBody>
      </p:sp>
      <p:sp>
        <p:nvSpPr>
          <p:cNvPr id="107" name="Google Shape;107;p16"/>
          <p:cNvSpPr txBox="1"/>
          <p:nvPr/>
        </p:nvSpPr>
        <p:spPr>
          <a:xfrm>
            <a:off x="3927913" y="1294924"/>
            <a:ext cx="589800" cy="507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100">
                <a:solidFill>
                  <a:schemeClr val="lt1"/>
                </a:solidFill>
                <a:latin typeface="Poppins"/>
                <a:ea typeface="Poppins"/>
                <a:cs typeface="Poppins"/>
                <a:sym typeface="Poppins"/>
              </a:rPr>
              <a:t>01</a:t>
            </a:r>
            <a:endParaRPr b="1" sz="2100">
              <a:solidFill>
                <a:schemeClr val="lt1"/>
              </a:solidFill>
              <a:latin typeface="Poppins"/>
              <a:ea typeface="Poppins"/>
              <a:cs typeface="Poppins"/>
              <a:sym typeface="Poppins"/>
            </a:endParaRPr>
          </a:p>
        </p:txBody>
      </p:sp>
      <p:sp>
        <p:nvSpPr>
          <p:cNvPr id="108" name="Google Shape;108;p16"/>
          <p:cNvSpPr txBox="1"/>
          <p:nvPr/>
        </p:nvSpPr>
        <p:spPr>
          <a:xfrm>
            <a:off x="4517613" y="1933618"/>
            <a:ext cx="29571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lt1"/>
                </a:solidFill>
                <a:latin typeface="Poppins Medium"/>
                <a:ea typeface="Poppins Medium"/>
                <a:cs typeface="Poppins Medium"/>
                <a:sym typeface="Poppins Medium"/>
              </a:rPr>
              <a:t>What we create</a:t>
            </a:r>
            <a:endParaRPr sz="1100">
              <a:solidFill>
                <a:schemeClr val="lt1"/>
              </a:solidFill>
              <a:latin typeface="Poppins Medium"/>
              <a:ea typeface="Poppins Medium"/>
              <a:cs typeface="Poppins Medium"/>
              <a:sym typeface="Poppins Medium"/>
            </a:endParaRPr>
          </a:p>
        </p:txBody>
      </p:sp>
      <p:sp>
        <p:nvSpPr>
          <p:cNvPr id="109" name="Google Shape;109;p16"/>
          <p:cNvSpPr txBox="1"/>
          <p:nvPr/>
        </p:nvSpPr>
        <p:spPr>
          <a:xfrm>
            <a:off x="3927913" y="1849274"/>
            <a:ext cx="589800" cy="507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100">
                <a:solidFill>
                  <a:schemeClr val="lt1"/>
                </a:solidFill>
                <a:latin typeface="Poppins"/>
                <a:ea typeface="Poppins"/>
                <a:cs typeface="Poppins"/>
                <a:sym typeface="Poppins"/>
              </a:rPr>
              <a:t>02</a:t>
            </a:r>
            <a:endParaRPr b="1" sz="2100">
              <a:solidFill>
                <a:schemeClr val="lt1"/>
              </a:solidFill>
              <a:latin typeface="Poppins"/>
              <a:ea typeface="Poppins"/>
              <a:cs typeface="Poppins"/>
              <a:sym typeface="Poppins"/>
            </a:endParaRPr>
          </a:p>
        </p:txBody>
      </p:sp>
      <p:cxnSp>
        <p:nvCxnSpPr>
          <p:cNvPr id="110" name="Google Shape;110;p16"/>
          <p:cNvCxnSpPr/>
          <p:nvPr/>
        </p:nvCxnSpPr>
        <p:spPr>
          <a:xfrm>
            <a:off x="4070246" y="1802286"/>
            <a:ext cx="3404400" cy="0"/>
          </a:xfrm>
          <a:prstGeom prst="straightConnector1">
            <a:avLst/>
          </a:prstGeom>
          <a:noFill/>
          <a:ln cap="flat" cmpd="sng" w="9525">
            <a:solidFill>
              <a:srgbClr val="FCEFDC"/>
            </a:solidFill>
            <a:prstDash val="solid"/>
            <a:round/>
            <a:headEnd len="med" w="med" type="none"/>
            <a:tailEnd len="med" w="med" type="none"/>
          </a:ln>
        </p:spPr>
      </p:cxnSp>
      <p:cxnSp>
        <p:nvCxnSpPr>
          <p:cNvPr id="111" name="Google Shape;111;p16"/>
          <p:cNvCxnSpPr/>
          <p:nvPr/>
        </p:nvCxnSpPr>
        <p:spPr>
          <a:xfrm>
            <a:off x="4070246" y="2403653"/>
            <a:ext cx="3404400" cy="0"/>
          </a:xfrm>
          <a:prstGeom prst="straightConnector1">
            <a:avLst/>
          </a:prstGeom>
          <a:noFill/>
          <a:ln cap="flat" cmpd="sng" w="9525">
            <a:solidFill>
              <a:srgbClr val="FCEFDC"/>
            </a:solidFill>
            <a:prstDash val="solid"/>
            <a:round/>
            <a:headEnd len="med" w="med" type="none"/>
            <a:tailEnd len="med" w="med" type="none"/>
          </a:ln>
        </p:spPr>
      </p:cxnSp>
      <p:sp>
        <p:nvSpPr>
          <p:cNvPr id="112" name="Google Shape;112;p16"/>
          <p:cNvSpPr txBox="1"/>
          <p:nvPr/>
        </p:nvSpPr>
        <p:spPr>
          <a:xfrm>
            <a:off x="4517550" y="2534986"/>
            <a:ext cx="29571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lt1"/>
                </a:solidFill>
                <a:latin typeface="Poppins Medium"/>
                <a:ea typeface="Poppins Medium"/>
                <a:cs typeface="Poppins Medium"/>
                <a:sym typeface="Poppins Medium"/>
              </a:rPr>
              <a:t>How you can use it</a:t>
            </a:r>
            <a:endParaRPr sz="1100">
              <a:solidFill>
                <a:schemeClr val="lt1"/>
              </a:solidFill>
              <a:latin typeface="Poppins Medium"/>
              <a:ea typeface="Poppins Medium"/>
              <a:cs typeface="Poppins Medium"/>
              <a:sym typeface="Poppins Medium"/>
            </a:endParaRPr>
          </a:p>
        </p:txBody>
      </p:sp>
      <p:sp>
        <p:nvSpPr>
          <p:cNvPr id="113" name="Google Shape;113;p16"/>
          <p:cNvSpPr txBox="1"/>
          <p:nvPr/>
        </p:nvSpPr>
        <p:spPr>
          <a:xfrm>
            <a:off x="3927863" y="2454461"/>
            <a:ext cx="631200" cy="507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100">
                <a:solidFill>
                  <a:schemeClr val="lt1"/>
                </a:solidFill>
                <a:latin typeface="Poppins"/>
                <a:ea typeface="Poppins"/>
                <a:cs typeface="Poppins"/>
                <a:sym typeface="Poppins"/>
              </a:rPr>
              <a:t>03</a:t>
            </a:r>
            <a:endParaRPr b="1" sz="2100">
              <a:solidFill>
                <a:schemeClr val="lt1"/>
              </a:solidFill>
              <a:latin typeface="Poppins"/>
              <a:ea typeface="Poppins"/>
              <a:cs typeface="Poppins"/>
              <a:sym typeface="Poppins"/>
            </a:endParaRPr>
          </a:p>
        </p:txBody>
      </p:sp>
      <p:sp>
        <p:nvSpPr>
          <p:cNvPr id="114" name="Google Shape;114;p16"/>
          <p:cNvSpPr txBox="1"/>
          <p:nvPr/>
        </p:nvSpPr>
        <p:spPr>
          <a:xfrm>
            <a:off x="4517550" y="3136355"/>
            <a:ext cx="2957100" cy="3540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sz="1100">
                <a:solidFill>
                  <a:schemeClr val="lt1"/>
                </a:solidFill>
                <a:latin typeface="Poppins Medium"/>
                <a:ea typeface="Poppins Medium"/>
                <a:cs typeface="Poppins Medium"/>
                <a:sym typeface="Poppins Medium"/>
              </a:rPr>
              <a:t>Where to find it</a:t>
            </a:r>
            <a:endParaRPr sz="1100">
              <a:solidFill>
                <a:schemeClr val="lt1"/>
              </a:solidFill>
              <a:latin typeface="Poppins Medium"/>
              <a:ea typeface="Poppins Medium"/>
              <a:cs typeface="Poppins Medium"/>
              <a:sym typeface="Poppins Medium"/>
            </a:endParaRPr>
          </a:p>
        </p:txBody>
      </p:sp>
      <p:sp>
        <p:nvSpPr>
          <p:cNvPr id="115" name="Google Shape;115;p16"/>
          <p:cNvSpPr txBox="1"/>
          <p:nvPr/>
        </p:nvSpPr>
        <p:spPr>
          <a:xfrm>
            <a:off x="3927864" y="3051761"/>
            <a:ext cx="631200" cy="5079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b="1" lang="en" sz="2100">
                <a:solidFill>
                  <a:schemeClr val="lt1"/>
                </a:solidFill>
                <a:latin typeface="Poppins"/>
                <a:ea typeface="Poppins"/>
                <a:cs typeface="Poppins"/>
                <a:sym typeface="Poppins"/>
              </a:rPr>
              <a:t>04</a:t>
            </a:r>
            <a:endParaRPr b="1" sz="2100">
              <a:solidFill>
                <a:schemeClr val="lt1"/>
              </a:solidFill>
              <a:latin typeface="Poppins"/>
              <a:ea typeface="Poppins"/>
              <a:cs typeface="Poppins"/>
              <a:sym typeface="Poppins"/>
            </a:endParaRPr>
          </a:p>
        </p:txBody>
      </p:sp>
      <p:cxnSp>
        <p:nvCxnSpPr>
          <p:cNvPr id="116" name="Google Shape;116;p16"/>
          <p:cNvCxnSpPr/>
          <p:nvPr/>
        </p:nvCxnSpPr>
        <p:spPr>
          <a:xfrm>
            <a:off x="4070188" y="3005020"/>
            <a:ext cx="3404400" cy="0"/>
          </a:xfrm>
          <a:prstGeom prst="straightConnector1">
            <a:avLst/>
          </a:prstGeom>
          <a:noFill/>
          <a:ln cap="flat" cmpd="sng" w="9525">
            <a:solidFill>
              <a:srgbClr val="FCEFDC"/>
            </a:solidFill>
            <a:prstDash val="solid"/>
            <a:round/>
            <a:headEnd len="med" w="med" type="none"/>
            <a:tailEnd len="med" w="med" type="none"/>
          </a:ln>
        </p:spPr>
      </p:cxnSp>
      <p:sp>
        <p:nvSpPr>
          <p:cNvPr id="117" name="Google Shape;117;p16"/>
          <p:cNvSpPr txBox="1"/>
          <p:nvPr/>
        </p:nvSpPr>
        <p:spPr>
          <a:xfrm>
            <a:off x="823882" y="1963653"/>
            <a:ext cx="1859100" cy="184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1200"/>
              </a:spcAft>
              <a:buNone/>
            </a:pPr>
            <a:r>
              <a:rPr lang="en" sz="4500">
                <a:solidFill>
                  <a:schemeClr val="lt1"/>
                </a:solidFill>
                <a:latin typeface="Song Myung"/>
                <a:ea typeface="Song Myung"/>
                <a:cs typeface="Song Myung"/>
                <a:sym typeface="Song Myung"/>
              </a:rPr>
              <a:t>What we’ll cover</a:t>
            </a:r>
            <a:endParaRPr sz="4500">
              <a:solidFill>
                <a:schemeClr val="lt1"/>
              </a:solidFill>
              <a:latin typeface="Song Myung"/>
              <a:ea typeface="Song Myung"/>
              <a:cs typeface="Song Myung"/>
              <a:sym typeface="Song Myung"/>
            </a:endParaRPr>
          </a:p>
        </p:txBody>
      </p:sp>
      <p:pic>
        <p:nvPicPr>
          <p:cNvPr id="118" name="Google Shape;118;p16" title="Group 4514 (1).png"/>
          <p:cNvPicPr preferRelativeResize="0"/>
          <p:nvPr/>
        </p:nvPicPr>
        <p:blipFill>
          <a:blip r:embed="rId3">
            <a:alphaModFix/>
          </a:blip>
          <a:stretch>
            <a:fillRect/>
          </a:stretch>
        </p:blipFill>
        <p:spPr>
          <a:xfrm rot="5400000">
            <a:off x="1049220" y="1141712"/>
            <a:ext cx="559950" cy="817250"/>
          </a:xfrm>
          <a:prstGeom prst="rect">
            <a:avLst/>
          </a:prstGeom>
          <a:noFill/>
          <a:ln>
            <a:noFill/>
          </a:ln>
        </p:spPr>
      </p:pic>
      <p:pic>
        <p:nvPicPr>
          <p:cNvPr id="119" name="Google Shape;119;p16" title="Group 4507.png"/>
          <p:cNvPicPr preferRelativeResize="0"/>
          <p:nvPr/>
        </p:nvPicPr>
        <p:blipFill>
          <a:blip r:embed="rId4">
            <a:alphaModFix/>
          </a:blip>
          <a:stretch>
            <a:fillRect/>
          </a:stretch>
        </p:blipFill>
        <p:spPr>
          <a:xfrm>
            <a:off x="6843400" y="3140271"/>
            <a:ext cx="631200" cy="7574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CB8FE"/>
        </a:solidFill>
      </p:bgPr>
    </p:bg>
    <p:spTree>
      <p:nvGrpSpPr>
        <p:cNvPr id="124" name="Shape 124"/>
        <p:cNvGrpSpPr/>
        <p:nvPr/>
      </p:nvGrpSpPr>
      <p:grpSpPr>
        <a:xfrm>
          <a:off x="0" y="0"/>
          <a:ext cx="0" cy="0"/>
          <a:chOff x="0" y="0"/>
          <a:chExt cx="0" cy="0"/>
        </a:xfrm>
      </p:grpSpPr>
      <p:pic>
        <p:nvPicPr>
          <p:cNvPr id="125" name="Google Shape;125;p17" title="Preview Social Post 4.png"/>
          <p:cNvPicPr preferRelativeResize="0"/>
          <p:nvPr/>
        </p:nvPicPr>
        <p:blipFill rotWithShape="1">
          <a:blip r:embed="rId3">
            <a:alphaModFix amt="65000"/>
          </a:blip>
          <a:srcRect b="5068" l="0" r="0" t="5068"/>
          <a:stretch/>
        </p:blipFill>
        <p:spPr>
          <a:xfrm>
            <a:off x="0" y="0"/>
            <a:ext cx="9144003" cy="5143499"/>
          </a:xfrm>
          <a:prstGeom prst="rect">
            <a:avLst/>
          </a:prstGeom>
          <a:noFill/>
          <a:ln>
            <a:noFill/>
          </a:ln>
        </p:spPr>
      </p:pic>
      <p:sp>
        <p:nvSpPr>
          <p:cNvPr id="126" name="Google Shape;126;p17"/>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Our Content Process</a:t>
            </a:r>
            <a:endParaRPr sz="2100">
              <a:solidFill>
                <a:srgbClr val="3C247F"/>
              </a:solidFill>
              <a:latin typeface="Arial"/>
              <a:ea typeface="Arial"/>
              <a:cs typeface="Arial"/>
              <a:sym typeface="Arial"/>
            </a:endParaRPr>
          </a:p>
        </p:txBody>
      </p:sp>
      <p:sp>
        <p:nvSpPr>
          <p:cNvPr id="127" name="Google Shape;127;p17"/>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lang="en" sz="900">
                <a:solidFill>
                  <a:srgbClr val="3C247F"/>
                </a:solidFill>
                <a:latin typeface="Poppins SemiBold"/>
                <a:ea typeface="Poppins SemiBold"/>
                <a:cs typeface="Poppins SemiBold"/>
                <a:sym typeface="Poppins SemiBold"/>
              </a:rPr>
              <a:t>From idea → published content</a:t>
            </a:r>
            <a:endParaRPr sz="900">
              <a:solidFill>
                <a:srgbClr val="3C247F"/>
              </a:solidFill>
              <a:latin typeface="Poppins SemiBold"/>
              <a:ea typeface="Poppins SemiBold"/>
              <a:cs typeface="Poppins SemiBold"/>
              <a:sym typeface="Poppins SemiBold"/>
            </a:endParaRPr>
          </a:p>
        </p:txBody>
      </p:sp>
      <p:cxnSp>
        <p:nvCxnSpPr>
          <p:cNvPr id="128" name="Google Shape;128;p17"/>
          <p:cNvCxnSpPr/>
          <p:nvPr/>
        </p:nvCxnSpPr>
        <p:spPr>
          <a:xfrm>
            <a:off x="480060" y="994410"/>
            <a:ext cx="8160900" cy="0"/>
          </a:xfrm>
          <a:prstGeom prst="straightConnector1">
            <a:avLst/>
          </a:prstGeom>
          <a:noFill/>
          <a:ln cap="flat" cmpd="sng" w="9525">
            <a:solidFill>
              <a:srgbClr val="3C247F"/>
            </a:solidFill>
            <a:prstDash val="solid"/>
            <a:round/>
            <a:headEnd len="sm" w="sm" type="none"/>
            <a:tailEnd len="sm" w="sm" type="none"/>
          </a:ln>
        </p:spPr>
      </p:cxnSp>
      <p:sp>
        <p:nvSpPr>
          <p:cNvPr id="129" name="Google Shape;129;p17"/>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04</a:t>
            </a:r>
            <a:endParaRPr sz="800">
              <a:solidFill>
                <a:schemeClr val="dk1"/>
              </a:solidFill>
              <a:latin typeface="Arial"/>
              <a:ea typeface="Arial"/>
              <a:cs typeface="Arial"/>
              <a:sym typeface="Arial"/>
            </a:endParaRPr>
          </a:p>
        </p:txBody>
      </p:sp>
      <p:cxnSp>
        <p:nvCxnSpPr>
          <p:cNvPr id="130" name="Google Shape;130;p17"/>
          <p:cNvCxnSpPr/>
          <p:nvPr/>
        </p:nvCxnSpPr>
        <p:spPr>
          <a:xfrm>
            <a:off x="1748790" y="2468880"/>
            <a:ext cx="548400" cy="0"/>
          </a:xfrm>
          <a:prstGeom prst="straightConnector1">
            <a:avLst/>
          </a:prstGeom>
          <a:noFill/>
          <a:ln cap="flat" cmpd="sng" w="9525">
            <a:solidFill>
              <a:srgbClr val="DCB8FE"/>
            </a:solidFill>
            <a:prstDash val="solid"/>
            <a:round/>
            <a:headEnd len="sm" w="sm" type="none"/>
            <a:tailEnd len="med" w="med" type="triangle"/>
          </a:ln>
        </p:spPr>
      </p:cxnSp>
      <p:sp>
        <p:nvSpPr>
          <p:cNvPr id="131" name="Google Shape;131;p17"/>
          <p:cNvSpPr/>
          <p:nvPr/>
        </p:nvSpPr>
        <p:spPr>
          <a:xfrm>
            <a:off x="582930" y="1920240"/>
            <a:ext cx="1166100" cy="960000"/>
          </a:xfrm>
          <a:prstGeom prst="roundRect">
            <a:avLst>
              <a:gd fmla="val 8571" name="adj"/>
            </a:avLst>
          </a:prstGeom>
          <a:solidFill>
            <a:srgbClr val="F1E3FF"/>
          </a:solidFill>
          <a:ln cap="flat" cmpd="sng" w="9525">
            <a:solidFill>
              <a:srgbClr val="F1E3FF">
                <a:alpha val="0"/>
              </a:srgb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2" name="Google Shape;132;p17"/>
          <p:cNvSpPr/>
          <p:nvPr/>
        </p:nvSpPr>
        <p:spPr>
          <a:xfrm>
            <a:off x="980694" y="2071116"/>
            <a:ext cx="3771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800"/>
              <a:buFont typeface="Poppins"/>
              <a:buNone/>
            </a:pPr>
            <a:r>
              <a:rPr b="1" lang="en" sz="800">
                <a:solidFill>
                  <a:srgbClr val="3C247F"/>
                </a:solidFill>
                <a:latin typeface="Poppins"/>
                <a:ea typeface="Poppins"/>
                <a:cs typeface="Poppins"/>
                <a:sym typeface="Poppins"/>
              </a:rPr>
              <a:t>01</a:t>
            </a:r>
            <a:endParaRPr b="1" sz="800">
              <a:solidFill>
                <a:schemeClr val="dk1"/>
              </a:solidFill>
              <a:latin typeface="Poppins"/>
              <a:ea typeface="Poppins"/>
              <a:cs typeface="Poppins"/>
              <a:sym typeface="Poppins"/>
            </a:endParaRPr>
          </a:p>
        </p:txBody>
      </p:sp>
      <p:sp>
        <p:nvSpPr>
          <p:cNvPr id="133" name="Google Shape;133;p17"/>
          <p:cNvSpPr/>
          <p:nvPr/>
        </p:nvSpPr>
        <p:spPr>
          <a:xfrm>
            <a:off x="706374" y="2318004"/>
            <a:ext cx="918900" cy="21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Brainstorm</a:t>
            </a:r>
            <a:endParaRPr sz="1100">
              <a:solidFill>
                <a:srgbClr val="3C247F"/>
              </a:solidFill>
              <a:latin typeface="Poppins SemiBold"/>
              <a:ea typeface="Poppins SemiBold"/>
              <a:cs typeface="Poppins SemiBold"/>
              <a:sym typeface="Poppins SemiBold"/>
            </a:endParaRPr>
          </a:p>
        </p:txBody>
      </p:sp>
      <p:cxnSp>
        <p:nvCxnSpPr>
          <p:cNvPr id="134" name="Google Shape;134;p17"/>
          <p:cNvCxnSpPr/>
          <p:nvPr/>
        </p:nvCxnSpPr>
        <p:spPr>
          <a:xfrm>
            <a:off x="3463290" y="2468880"/>
            <a:ext cx="548400" cy="0"/>
          </a:xfrm>
          <a:prstGeom prst="straightConnector1">
            <a:avLst/>
          </a:prstGeom>
          <a:noFill/>
          <a:ln cap="flat" cmpd="sng" w="9525">
            <a:solidFill>
              <a:srgbClr val="DCB8FE"/>
            </a:solidFill>
            <a:prstDash val="solid"/>
            <a:round/>
            <a:headEnd len="sm" w="sm" type="none"/>
            <a:tailEnd len="med" w="med" type="triangle"/>
          </a:ln>
        </p:spPr>
      </p:cxnSp>
      <p:sp>
        <p:nvSpPr>
          <p:cNvPr id="135" name="Google Shape;135;p17"/>
          <p:cNvSpPr/>
          <p:nvPr/>
        </p:nvSpPr>
        <p:spPr>
          <a:xfrm>
            <a:off x="2297430" y="1920240"/>
            <a:ext cx="1166100" cy="960000"/>
          </a:xfrm>
          <a:prstGeom prst="roundRect">
            <a:avLst>
              <a:gd fmla="val 8571" name="adj"/>
            </a:avLst>
          </a:prstGeom>
          <a:solidFill>
            <a:srgbClr val="F1E3FF"/>
          </a:solidFill>
          <a:ln cap="flat" cmpd="sng" w="9525">
            <a:solidFill>
              <a:srgbClr val="F1E3FF">
                <a:alpha val="0"/>
              </a:srgb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36" name="Google Shape;136;p17"/>
          <p:cNvSpPr/>
          <p:nvPr/>
        </p:nvSpPr>
        <p:spPr>
          <a:xfrm>
            <a:off x="2695194" y="2071116"/>
            <a:ext cx="3771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800"/>
              <a:buFont typeface="Poppins"/>
              <a:buNone/>
            </a:pPr>
            <a:r>
              <a:rPr b="1" lang="en" sz="800">
                <a:solidFill>
                  <a:srgbClr val="3C247F"/>
                </a:solidFill>
                <a:latin typeface="Poppins"/>
                <a:ea typeface="Poppins"/>
                <a:cs typeface="Poppins"/>
                <a:sym typeface="Poppins"/>
              </a:rPr>
              <a:t>02</a:t>
            </a:r>
            <a:endParaRPr b="1" sz="800">
              <a:solidFill>
                <a:schemeClr val="dk1"/>
              </a:solidFill>
              <a:latin typeface="Poppins"/>
              <a:ea typeface="Poppins"/>
              <a:cs typeface="Poppins"/>
              <a:sym typeface="Poppins"/>
            </a:endParaRPr>
          </a:p>
        </p:txBody>
      </p:sp>
      <p:sp>
        <p:nvSpPr>
          <p:cNvPr id="137" name="Google Shape;137;p17"/>
          <p:cNvSpPr/>
          <p:nvPr/>
        </p:nvSpPr>
        <p:spPr>
          <a:xfrm>
            <a:off x="2420874" y="2318004"/>
            <a:ext cx="918900" cy="21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Validate</a:t>
            </a:r>
            <a:endParaRPr sz="1100">
              <a:solidFill>
                <a:srgbClr val="3C247F"/>
              </a:solidFill>
              <a:latin typeface="Poppins SemiBold"/>
              <a:ea typeface="Poppins SemiBold"/>
              <a:cs typeface="Poppins SemiBold"/>
              <a:sym typeface="Poppins SemiBold"/>
            </a:endParaRPr>
          </a:p>
        </p:txBody>
      </p:sp>
      <p:cxnSp>
        <p:nvCxnSpPr>
          <p:cNvPr id="138" name="Google Shape;138;p17"/>
          <p:cNvCxnSpPr/>
          <p:nvPr/>
        </p:nvCxnSpPr>
        <p:spPr>
          <a:xfrm>
            <a:off x="5177790" y="2468880"/>
            <a:ext cx="548400" cy="0"/>
          </a:xfrm>
          <a:prstGeom prst="straightConnector1">
            <a:avLst/>
          </a:prstGeom>
          <a:noFill/>
          <a:ln cap="flat" cmpd="sng" w="9525">
            <a:solidFill>
              <a:srgbClr val="DCB8FE"/>
            </a:solidFill>
            <a:prstDash val="solid"/>
            <a:round/>
            <a:headEnd len="sm" w="sm" type="none"/>
            <a:tailEnd len="med" w="med" type="triangle"/>
          </a:ln>
        </p:spPr>
      </p:cxnSp>
      <p:sp>
        <p:nvSpPr>
          <p:cNvPr id="139" name="Google Shape;139;p17"/>
          <p:cNvSpPr/>
          <p:nvPr/>
        </p:nvSpPr>
        <p:spPr>
          <a:xfrm>
            <a:off x="4011930" y="1920240"/>
            <a:ext cx="1166100" cy="960000"/>
          </a:xfrm>
          <a:prstGeom prst="roundRect">
            <a:avLst>
              <a:gd fmla="val 8571" name="adj"/>
            </a:avLst>
          </a:prstGeom>
          <a:solidFill>
            <a:schemeClr val="lt1"/>
          </a:solidFill>
          <a:ln cap="flat" cmpd="sng" w="9525">
            <a:solidFill>
              <a:srgbClr val="DCB8FE">
                <a:alpha val="0"/>
              </a:srgb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0" name="Google Shape;140;p17"/>
          <p:cNvSpPr/>
          <p:nvPr/>
        </p:nvSpPr>
        <p:spPr>
          <a:xfrm>
            <a:off x="4409694" y="2071116"/>
            <a:ext cx="3771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800"/>
              <a:buFont typeface="Poppins"/>
              <a:buNone/>
            </a:pPr>
            <a:r>
              <a:rPr b="1" lang="en" sz="800">
                <a:solidFill>
                  <a:srgbClr val="3C247F"/>
                </a:solidFill>
                <a:latin typeface="Poppins"/>
                <a:ea typeface="Poppins"/>
                <a:cs typeface="Poppins"/>
                <a:sym typeface="Poppins"/>
              </a:rPr>
              <a:t>03</a:t>
            </a:r>
            <a:endParaRPr b="1" sz="800">
              <a:solidFill>
                <a:schemeClr val="dk1"/>
              </a:solidFill>
              <a:latin typeface="Poppins"/>
              <a:ea typeface="Poppins"/>
              <a:cs typeface="Poppins"/>
              <a:sym typeface="Poppins"/>
            </a:endParaRPr>
          </a:p>
        </p:txBody>
      </p:sp>
      <p:sp>
        <p:nvSpPr>
          <p:cNvPr id="141" name="Google Shape;141;p17"/>
          <p:cNvSpPr/>
          <p:nvPr/>
        </p:nvSpPr>
        <p:spPr>
          <a:xfrm>
            <a:off x="4135374" y="2318004"/>
            <a:ext cx="918900" cy="21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1100"/>
              <a:buFont typeface="Poppins"/>
              <a:buNone/>
            </a:pPr>
            <a:r>
              <a:rPr lang="en" sz="1100">
                <a:solidFill>
                  <a:srgbClr val="3C247F"/>
                </a:solidFill>
                <a:latin typeface="Poppins SemiBold"/>
                <a:ea typeface="Poppins SemiBold"/>
                <a:cs typeface="Poppins SemiBold"/>
                <a:sym typeface="Poppins SemiBold"/>
              </a:rPr>
              <a:t>Create</a:t>
            </a:r>
            <a:endParaRPr sz="1100">
              <a:solidFill>
                <a:schemeClr val="dk1"/>
              </a:solidFill>
              <a:latin typeface="Poppins SemiBold"/>
              <a:ea typeface="Poppins SemiBold"/>
              <a:cs typeface="Poppins SemiBold"/>
              <a:sym typeface="Poppins SemiBold"/>
            </a:endParaRPr>
          </a:p>
        </p:txBody>
      </p:sp>
      <p:cxnSp>
        <p:nvCxnSpPr>
          <p:cNvPr id="142" name="Google Shape;142;p17"/>
          <p:cNvCxnSpPr/>
          <p:nvPr/>
        </p:nvCxnSpPr>
        <p:spPr>
          <a:xfrm>
            <a:off x="6892290" y="2468880"/>
            <a:ext cx="548400" cy="0"/>
          </a:xfrm>
          <a:prstGeom prst="straightConnector1">
            <a:avLst/>
          </a:prstGeom>
          <a:noFill/>
          <a:ln cap="flat" cmpd="sng" w="9525">
            <a:solidFill>
              <a:srgbClr val="DCB8FE"/>
            </a:solidFill>
            <a:prstDash val="solid"/>
            <a:round/>
            <a:headEnd len="sm" w="sm" type="none"/>
            <a:tailEnd len="med" w="med" type="triangle"/>
          </a:ln>
        </p:spPr>
      </p:cxnSp>
      <p:sp>
        <p:nvSpPr>
          <p:cNvPr id="143" name="Google Shape;143;p17"/>
          <p:cNvSpPr/>
          <p:nvPr/>
        </p:nvSpPr>
        <p:spPr>
          <a:xfrm>
            <a:off x="5726430" y="1920240"/>
            <a:ext cx="1166100" cy="960000"/>
          </a:xfrm>
          <a:prstGeom prst="roundRect">
            <a:avLst>
              <a:gd fmla="val 8571" name="adj"/>
            </a:avLst>
          </a:prstGeom>
          <a:solidFill>
            <a:srgbClr val="F7F5FB"/>
          </a:solidFill>
          <a:ln cap="flat" cmpd="sng" w="9525">
            <a:solidFill>
              <a:srgbClr val="C8B5FF">
                <a:alpha val="0"/>
              </a:srgb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4" name="Google Shape;144;p17"/>
          <p:cNvSpPr/>
          <p:nvPr/>
        </p:nvSpPr>
        <p:spPr>
          <a:xfrm>
            <a:off x="6124194" y="2071116"/>
            <a:ext cx="3771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800"/>
              <a:buFont typeface="Poppins"/>
              <a:buNone/>
            </a:pPr>
            <a:r>
              <a:rPr b="1" lang="en" sz="800">
                <a:solidFill>
                  <a:srgbClr val="3C247F"/>
                </a:solidFill>
                <a:latin typeface="Poppins"/>
                <a:ea typeface="Poppins"/>
                <a:cs typeface="Poppins"/>
                <a:sym typeface="Poppins"/>
              </a:rPr>
              <a:t>04</a:t>
            </a:r>
            <a:endParaRPr b="1" sz="800">
              <a:solidFill>
                <a:schemeClr val="dk1"/>
              </a:solidFill>
              <a:latin typeface="Poppins"/>
              <a:ea typeface="Poppins"/>
              <a:cs typeface="Poppins"/>
              <a:sym typeface="Poppins"/>
            </a:endParaRPr>
          </a:p>
        </p:txBody>
      </p:sp>
      <p:sp>
        <p:nvSpPr>
          <p:cNvPr id="145" name="Google Shape;145;p17"/>
          <p:cNvSpPr/>
          <p:nvPr/>
        </p:nvSpPr>
        <p:spPr>
          <a:xfrm>
            <a:off x="5849874" y="2318004"/>
            <a:ext cx="918900" cy="21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1100"/>
              <a:buFont typeface="Poppins"/>
              <a:buNone/>
            </a:pPr>
            <a:r>
              <a:rPr lang="en" sz="1100">
                <a:solidFill>
                  <a:srgbClr val="3C247F"/>
                </a:solidFill>
                <a:latin typeface="Poppins SemiBold"/>
                <a:ea typeface="Poppins SemiBold"/>
                <a:cs typeface="Poppins SemiBold"/>
                <a:sym typeface="Poppins SemiBold"/>
              </a:rPr>
              <a:t>Optimize</a:t>
            </a:r>
            <a:endParaRPr sz="1100">
              <a:solidFill>
                <a:schemeClr val="dk1"/>
              </a:solidFill>
              <a:latin typeface="Poppins SemiBold"/>
              <a:ea typeface="Poppins SemiBold"/>
              <a:cs typeface="Poppins SemiBold"/>
              <a:sym typeface="Poppins SemiBold"/>
            </a:endParaRPr>
          </a:p>
        </p:txBody>
      </p:sp>
      <p:sp>
        <p:nvSpPr>
          <p:cNvPr id="146" name="Google Shape;146;p17"/>
          <p:cNvSpPr/>
          <p:nvPr/>
        </p:nvSpPr>
        <p:spPr>
          <a:xfrm>
            <a:off x="7440930" y="1920240"/>
            <a:ext cx="1166100" cy="960000"/>
          </a:xfrm>
          <a:prstGeom prst="roundRect">
            <a:avLst>
              <a:gd fmla="val 8571" name="adj"/>
            </a:avLst>
          </a:prstGeom>
          <a:solidFill>
            <a:srgbClr val="3C247F"/>
          </a:solidFill>
          <a:ln cap="flat" cmpd="sng" w="9525">
            <a:solidFill>
              <a:srgbClr val="3C247F">
                <a:alpha val="0"/>
              </a:srgbClr>
            </a:solidFill>
            <a:prstDash val="solid"/>
            <a:round/>
            <a:headEnd len="sm" w="sm" type="none"/>
            <a:tailEnd len="sm" w="sm" type="none"/>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47" name="Google Shape;147;p17"/>
          <p:cNvSpPr/>
          <p:nvPr/>
        </p:nvSpPr>
        <p:spPr>
          <a:xfrm>
            <a:off x="7838694" y="2071116"/>
            <a:ext cx="377100" cy="150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800"/>
              <a:buFont typeface="Poppins"/>
              <a:buNone/>
            </a:pPr>
            <a:r>
              <a:rPr b="1" lang="en" sz="800">
                <a:solidFill>
                  <a:schemeClr val="lt1"/>
                </a:solidFill>
                <a:latin typeface="Poppins"/>
                <a:ea typeface="Poppins"/>
                <a:cs typeface="Poppins"/>
                <a:sym typeface="Poppins"/>
              </a:rPr>
              <a:t>05</a:t>
            </a:r>
            <a:endParaRPr b="1" sz="800">
              <a:solidFill>
                <a:schemeClr val="lt1"/>
              </a:solidFill>
              <a:latin typeface="Poppins"/>
              <a:ea typeface="Poppins"/>
              <a:cs typeface="Poppins"/>
              <a:sym typeface="Poppins"/>
            </a:endParaRPr>
          </a:p>
        </p:txBody>
      </p:sp>
      <p:sp>
        <p:nvSpPr>
          <p:cNvPr id="148" name="Google Shape;148;p17"/>
          <p:cNvSpPr/>
          <p:nvPr/>
        </p:nvSpPr>
        <p:spPr>
          <a:xfrm>
            <a:off x="7564374" y="2318004"/>
            <a:ext cx="918900" cy="21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C247F"/>
              </a:buClr>
              <a:buSzPts val="1100"/>
              <a:buFont typeface="Poppins"/>
              <a:buNone/>
            </a:pPr>
            <a:r>
              <a:rPr lang="en" sz="1100">
                <a:solidFill>
                  <a:schemeClr val="lt1"/>
                </a:solidFill>
                <a:latin typeface="Poppins SemiBold"/>
                <a:ea typeface="Poppins SemiBold"/>
                <a:cs typeface="Poppins SemiBold"/>
                <a:sym typeface="Poppins SemiBold"/>
              </a:rPr>
              <a:t>Publish</a:t>
            </a:r>
            <a:endParaRPr sz="1100">
              <a:solidFill>
                <a:schemeClr val="lt1"/>
              </a:solidFill>
              <a:latin typeface="Poppins SemiBold"/>
              <a:ea typeface="Poppins SemiBold"/>
              <a:cs typeface="Poppins SemiBold"/>
              <a:sym typeface="Poppins SemiBold"/>
            </a:endParaRPr>
          </a:p>
        </p:txBody>
      </p:sp>
      <p:sp>
        <p:nvSpPr>
          <p:cNvPr id="149" name="Google Shape;149;p17"/>
          <p:cNvSpPr/>
          <p:nvPr/>
        </p:nvSpPr>
        <p:spPr>
          <a:xfrm>
            <a:off x="1907550" y="3600450"/>
            <a:ext cx="5328900" cy="322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6C6876"/>
              </a:buClr>
              <a:buSzPts val="1000"/>
              <a:buFont typeface="Poppins"/>
              <a:buNone/>
            </a:pPr>
            <a:r>
              <a:rPr i="1" lang="en" sz="1300">
                <a:solidFill>
                  <a:srgbClr val="3C247F"/>
                </a:solidFill>
                <a:latin typeface="Poppins SemiBold"/>
                <a:ea typeface="Poppins SemiBold"/>
                <a:cs typeface="Poppins SemiBold"/>
                <a:sym typeface="Poppins SemiBold"/>
              </a:rPr>
              <a:t>This is the repeatable system behind every piece we publish.</a:t>
            </a:r>
            <a:endParaRPr sz="1300">
              <a:solidFill>
                <a:srgbClr val="3C247F"/>
              </a:solidFill>
              <a:latin typeface="Poppins SemiBold"/>
              <a:ea typeface="Poppins SemiBold"/>
              <a:cs typeface="Poppins SemiBold"/>
              <a:sym typeface="Poppins SemiBold"/>
            </a:endParaRPr>
          </a:p>
        </p:txBody>
      </p:sp>
      <p:pic>
        <p:nvPicPr>
          <p:cNvPr id="150" name="Google Shape;150;p17" title="Group 4507.png"/>
          <p:cNvPicPr preferRelativeResize="0"/>
          <p:nvPr/>
        </p:nvPicPr>
        <p:blipFill>
          <a:blip r:embed="rId4">
            <a:alphaModFix/>
          </a:blip>
          <a:stretch>
            <a:fillRect/>
          </a:stretch>
        </p:blipFill>
        <p:spPr>
          <a:xfrm>
            <a:off x="7319462" y="3317694"/>
            <a:ext cx="631200" cy="7574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247F"/>
        </a:solidFill>
      </p:bgPr>
    </p:bg>
    <p:spTree>
      <p:nvGrpSpPr>
        <p:cNvPr id="155" name="Shape 155"/>
        <p:cNvGrpSpPr/>
        <p:nvPr/>
      </p:nvGrpSpPr>
      <p:grpSpPr>
        <a:xfrm>
          <a:off x="0" y="0"/>
          <a:ext cx="0" cy="0"/>
          <a:chOff x="0" y="0"/>
          <a:chExt cx="0" cy="0"/>
        </a:xfrm>
      </p:grpSpPr>
      <p:sp>
        <p:nvSpPr>
          <p:cNvPr id="156" name="Google Shape;156;p18"/>
          <p:cNvSpPr/>
          <p:nvPr/>
        </p:nvSpPr>
        <p:spPr>
          <a:xfrm>
            <a:off x="-89200" y="-43500"/>
            <a:ext cx="9299400" cy="5245800"/>
          </a:xfrm>
          <a:prstGeom prst="rect">
            <a:avLst/>
          </a:prstGeom>
          <a:solidFill>
            <a:srgbClr val="3C24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7" name="Google Shape;157;p18"/>
          <p:cNvSpPr/>
          <p:nvPr/>
        </p:nvSpPr>
        <p:spPr>
          <a:xfrm>
            <a:off x="584478" y="3056283"/>
            <a:ext cx="2083800" cy="1295700"/>
          </a:xfrm>
          <a:prstGeom prst="roundRect">
            <a:avLst>
              <a:gd fmla="val 4636" name="adj"/>
            </a:avLst>
          </a:prstGeom>
          <a:solidFill>
            <a:srgbClr val="CBB8FF"/>
          </a:solidFill>
          <a:ln>
            <a:noFill/>
          </a:ln>
        </p:spPr>
        <p:txBody>
          <a:bodyPr anchorCtr="0" anchor="ctr" bIns="76200" lIns="76200" spcFirstLastPara="1" rIns="76200" wrap="square" tIns="76200">
            <a:noAutofit/>
          </a:bodyPr>
          <a:lstStyle/>
          <a:p>
            <a:pPr indent="0" lvl="0" marL="0" rtl="0" algn="ctr">
              <a:spcBef>
                <a:spcPts val="0"/>
              </a:spcBef>
              <a:spcAft>
                <a:spcPts val="0"/>
              </a:spcAft>
              <a:buNone/>
            </a:pPr>
            <a:r>
              <a:t/>
            </a:r>
            <a:endParaRPr sz="1200"/>
          </a:p>
        </p:txBody>
      </p:sp>
      <p:sp>
        <p:nvSpPr>
          <p:cNvPr id="158" name="Google Shape;158;p18"/>
          <p:cNvSpPr/>
          <p:nvPr/>
        </p:nvSpPr>
        <p:spPr>
          <a:xfrm>
            <a:off x="572574" y="1361324"/>
            <a:ext cx="2083800" cy="1295700"/>
          </a:xfrm>
          <a:prstGeom prst="roundRect">
            <a:avLst>
              <a:gd fmla="val 4636" name="adj"/>
            </a:avLst>
          </a:prstGeom>
          <a:solidFill>
            <a:srgbClr val="CBB8FF"/>
          </a:solidFill>
          <a:ln>
            <a:noFill/>
          </a:ln>
        </p:spPr>
        <p:txBody>
          <a:bodyPr anchorCtr="0" anchor="ctr" bIns="76200" lIns="76200" spcFirstLastPara="1" rIns="76200" wrap="square" tIns="76200">
            <a:noAutofit/>
          </a:bodyPr>
          <a:lstStyle/>
          <a:p>
            <a:pPr indent="0" lvl="0" marL="0" rtl="0" algn="ctr">
              <a:spcBef>
                <a:spcPts val="0"/>
              </a:spcBef>
              <a:spcAft>
                <a:spcPts val="0"/>
              </a:spcAft>
              <a:buNone/>
            </a:pPr>
            <a:r>
              <a:t/>
            </a:r>
            <a:endParaRPr sz="1200"/>
          </a:p>
        </p:txBody>
      </p:sp>
      <p:sp>
        <p:nvSpPr>
          <p:cNvPr id="159" name="Google Shape;159;p18"/>
          <p:cNvSpPr/>
          <p:nvPr/>
        </p:nvSpPr>
        <p:spPr>
          <a:xfrm>
            <a:off x="3066317" y="3030960"/>
            <a:ext cx="2083800" cy="1295700"/>
          </a:xfrm>
          <a:prstGeom prst="roundRect">
            <a:avLst>
              <a:gd fmla="val 4636" name="adj"/>
            </a:avLst>
          </a:prstGeom>
          <a:solidFill>
            <a:srgbClr val="CBB8FF"/>
          </a:solidFill>
          <a:ln>
            <a:noFill/>
          </a:ln>
        </p:spPr>
        <p:txBody>
          <a:bodyPr anchorCtr="0" anchor="ctr" bIns="76200" lIns="76200" spcFirstLastPara="1" rIns="76200" wrap="square" tIns="76200">
            <a:noAutofit/>
          </a:bodyPr>
          <a:lstStyle/>
          <a:p>
            <a:pPr indent="0" lvl="0" marL="0" rtl="0" algn="ctr">
              <a:spcBef>
                <a:spcPts val="0"/>
              </a:spcBef>
              <a:spcAft>
                <a:spcPts val="0"/>
              </a:spcAft>
              <a:buNone/>
            </a:pPr>
            <a:r>
              <a:t/>
            </a:r>
            <a:endParaRPr sz="1200"/>
          </a:p>
        </p:txBody>
      </p:sp>
      <p:sp>
        <p:nvSpPr>
          <p:cNvPr id="160" name="Google Shape;160;p18"/>
          <p:cNvSpPr/>
          <p:nvPr/>
        </p:nvSpPr>
        <p:spPr>
          <a:xfrm>
            <a:off x="3054412" y="1336001"/>
            <a:ext cx="2083800" cy="1295700"/>
          </a:xfrm>
          <a:prstGeom prst="roundRect">
            <a:avLst>
              <a:gd fmla="val 4636" name="adj"/>
            </a:avLst>
          </a:prstGeom>
          <a:solidFill>
            <a:srgbClr val="CBB8FF"/>
          </a:solidFill>
          <a:ln>
            <a:noFill/>
          </a:ln>
        </p:spPr>
        <p:txBody>
          <a:bodyPr anchorCtr="0" anchor="ctr" bIns="76200" lIns="76200" spcFirstLastPara="1" rIns="76200" wrap="square" tIns="76200">
            <a:noAutofit/>
          </a:bodyPr>
          <a:lstStyle/>
          <a:p>
            <a:pPr indent="0" lvl="0" marL="0" rtl="0" algn="ctr">
              <a:spcBef>
                <a:spcPts val="0"/>
              </a:spcBef>
              <a:spcAft>
                <a:spcPts val="0"/>
              </a:spcAft>
              <a:buNone/>
            </a:pPr>
            <a:r>
              <a:t/>
            </a:r>
            <a:endParaRPr sz="1200"/>
          </a:p>
        </p:txBody>
      </p:sp>
      <p:sp>
        <p:nvSpPr>
          <p:cNvPr id="161" name="Google Shape;161;p18"/>
          <p:cNvSpPr/>
          <p:nvPr/>
        </p:nvSpPr>
        <p:spPr>
          <a:xfrm>
            <a:off x="5548148" y="1370503"/>
            <a:ext cx="3093000" cy="2972400"/>
          </a:xfrm>
          <a:prstGeom prst="roundRect">
            <a:avLst>
              <a:gd fmla="val 4636" name="adj"/>
            </a:avLst>
          </a:prstGeom>
          <a:solidFill>
            <a:srgbClr val="CBB8FF"/>
          </a:solidFill>
          <a:ln>
            <a:noFill/>
          </a:ln>
        </p:spPr>
        <p:txBody>
          <a:bodyPr anchorCtr="0" anchor="ctr" bIns="76200" lIns="76200" spcFirstLastPara="1" rIns="76200" wrap="square" tIns="76200">
            <a:noAutofit/>
          </a:bodyPr>
          <a:lstStyle/>
          <a:p>
            <a:pPr indent="0" lvl="0" marL="0" rtl="0" algn="ctr">
              <a:spcBef>
                <a:spcPts val="0"/>
              </a:spcBef>
              <a:spcAft>
                <a:spcPts val="0"/>
              </a:spcAft>
              <a:buNone/>
            </a:pPr>
            <a:r>
              <a:t/>
            </a:r>
            <a:endParaRPr sz="1200"/>
          </a:p>
        </p:txBody>
      </p:sp>
      <p:sp>
        <p:nvSpPr>
          <p:cNvPr id="162" name="Google Shape;162;p18"/>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chemeClr val="lt1"/>
                </a:solidFill>
                <a:latin typeface="Song Myung"/>
                <a:ea typeface="Song Myung"/>
                <a:cs typeface="Song Myung"/>
                <a:sym typeface="Song Myung"/>
              </a:rPr>
              <a:t>Brainstorm Topics</a:t>
            </a:r>
            <a:endParaRPr sz="2100">
              <a:solidFill>
                <a:schemeClr val="lt1"/>
              </a:solidFill>
              <a:latin typeface="Arial"/>
              <a:ea typeface="Arial"/>
              <a:cs typeface="Arial"/>
              <a:sym typeface="Arial"/>
            </a:endParaRPr>
          </a:p>
        </p:txBody>
      </p:sp>
      <p:sp>
        <p:nvSpPr>
          <p:cNvPr id="163" name="Google Shape;163;p18"/>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b="0" lang="en" sz="900">
                <a:solidFill>
                  <a:schemeClr val="lt1"/>
                </a:solidFill>
                <a:latin typeface="Poppins"/>
                <a:ea typeface="Poppins"/>
                <a:cs typeface="Poppins"/>
                <a:sym typeface="Poppins"/>
              </a:rPr>
              <a:t>Where ideas come from</a:t>
            </a:r>
            <a:endParaRPr sz="900">
              <a:solidFill>
                <a:schemeClr val="lt1"/>
              </a:solidFill>
              <a:latin typeface="Arial"/>
              <a:ea typeface="Arial"/>
              <a:cs typeface="Arial"/>
              <a:sym typeface="Arial"/>
            </a:endParaRPr>
          </a:p>
        </p:txBody>
      </p:sp>
      <p:cxnSp>
        <p:nvCxnSpPr>
          <p:cNvPr id="164" name="Google Shape;164;p18"/>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165" name="Google Shape;165;p18"/>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05</a:t>
            </a:r>
            <a:endParaRPr sz="800">
              <a:solidFill>
                <a:schemeClr val="dk1"/>
              </a:solidFill>
              <a:latin typeface="Arial"/>
              <a:ea typeface="Arial"/>
              <a:cs typeface="Arial"/>
              <a:sym typeface="Arial"/>
            </a:endParaRPr>
          </a:p>
        </p:txBody>
      </p:sp>
      <p:sp>
        <p:nvSpPr>
          <p:cNvPr id="166" name="Google Shape;166;p18"/>
          <p:cNvSpPr/>
          <p:nvPr/>
        </p:nvSpPr>
        <p:spPr>
          <a:xfrm>
            <a:off x="480055" y="1268738"/>
            <a:ext cx="2095800" cy="1295700"/>
          </a:xfrm>
          <a:prstGeom prst="roundRect">
            <a:avLst>
              <a:gd fmla="val 4706" name="adj"/>
            </a:avLst>
          </a:prstGeom>
          <a:solidFill>
            <a:srgbClr val="FFFFFF"/>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167" name="Google Shape;167;p18"/>
          <p:cNvSpPr/>
          <p:nvPr/>
        </p:nvSpPr>
        <p:spPr>
          <a:xfrm>
            <a:off x="617224" y="1405907"/>
            <a:ext cx="2895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700"/>
              <a:buFont typeface="Song Myung"/>
              <a:buNone/>
            </a:pPr>
            <a:r>
              <a:rPr b="0" i="0" lang="en" sz="1700">
                <a:solidFill>
                  <a:srgbClr val="3C3549"/>
                </a:solidFill>
                <a:latin typeface="Song Myung"/>
                <a:ea typeface="Song Myung"/>
                <a:cs typeface="Song Myung"/>
                <a:sym typeface="Song Myung"/>
              </a:rPr>
              <a:t>🧲</a:t>
            </a:r>
            <a:endParaRPr sz="1700">
              <a:solidFill>
                <a:schemeClr val="dk1"/>
              </a:solidFill>
              <a:latin typeface="Arial"/>
              <a:ea typeface="Arial"/>
              <a:cs typeface="Arial"/>
              <a:sym typeface="Arial"/>
            </a:endParaRPr>
          </a:p>
        </p:txBody>
      </p:sp>
      <p:sp>
        <p:nvSpPr>
          <p:cNvPr id="168" name="Google Shape;168;p18"/>
          <p:cNvSpPr/>
          <p:nvPr/>
        </p:nvSpPr>
        <p:spPr>
          <a:xfrm>
            <a:off x="617224" y="1741207"/>
            <a:ext cx="1752600" cy="19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1F1635"/>
                </a:solidFill>
                <a:latin typeface="Poppins SemiBold"/>
                <a:ea typeface="Poppins SemiBold"/>
                <a:cs typeface="Poppins SemiBold"/>
                <a:sym typeface="Poppins SemiBold"/>
              </a:rPr>
              <a:t>Sales conversations</a:t>
            </a:r>
            <a:endParaRPr sz="1100">
              <a:solidFill>
                <a:srgbClr val="1F1635"/>
              </a:solidFill>
              <a:latin typeface="Poppins SemiBold"/>
              <a:ea typeface="Poppins SemiBold"/>
              <a:cs typeface="Poppins SemiBold"/>
              <a:sym typeface="Poppins SemiBold"/>
            </a:endParaRPr>
          </a:p>
        </p:txBody>
      </p:sp>
      <p:sp>
        <p:nvSpPr>
          <p:cNvPr id="169" name="Google Shape;169;p18"/>
          <p:cNvSpPr/>
          <p:nvPr/>
        </p:nvSpPr>
        <p:spPr>
          <a:xfrm>
            <a:off x="617224" y="1992682"/>
            <a:ext cx="1767900" cy="366000"/>
          </a:xfrm>
          <a:prstGeom prst="rect">
            <a:avLst/>
          </a:prstGeom>
          <a:noFill/>
          <a:ln>
            <a:noFill/>
          </a:ln>
        </p:spPr>
        <p:txBody>
          <a:bodyPr anchorCtr="0" anchor="ctr" bIns="200" lIns="200" spcFirstLastPara="1" rIns="200" wrap="square" tIns="200">
            <a:noAutofit/>
          </a:bodyPr>
          <a:lstStyle/>
          <a:p>
            <a:pPr indent="0" lvl="0" marL="0" marR="0" rtl="0" algn="l">
              <a:lnSpc>
                <a:spcPct val="150000"/>
              </a:lnSpc>
              <a:spcBef>
                <a:spcPts val="0"/>
              </a:spcBef>
              <a:spcAft>
                <a:spcPts val="0"/>
              </a:spcAft>
              <a:buClr>
                <a:srgbClr val="6C6876"/>
              </a:buClr>
              <a:buSzPts val="900"/>
              <a:buFont typeface="Poppins"/>
              <a:buNone/>
            </a:pPr>
            <a:r>
              <a:rPr lang="en" sz="900">
                <a:solidFill>
                  <a:srgbClr val="3C3549"/>
                </a:solidFill>
                <a:latin typeface="Poppins"/>
                <a:ea typeface="Poppins"/>
                <a:cs typeface="Poppins"/>
                <a:sym typeface="Poppins"/>
              </a:rPr>
              <a:t>What prospects ask during outreach and demos.</a:t>
            </a:r>
            <a:endParaRPr sz="900">
              <a:solidFill>
                <a:srgbClr val="3C3549"/>
              </a:solidFill>
              <a:latin typeface="Poppins"/>
              <a:ea typeface="Poppins"/>
              <a:cs typeface="Poppins"/>
              <a:sym typeface="Poppins"/>
            </a:endParaRPr>
          </a:p>
        </p:txBody>
      </p:sp>
      <p:sp>
        <p:nvSpPr>
          <p:cNvPr id="170" name="Google Shape;170;p18"/>
          <p:cNvSpPr/>
          <p:nvPr/>
        </p:nvSpPr>
        <p:spPr>
          <a:xfrm>
            <a:off x="2956707" y="1268738"/>
            <a:ext cx="2095800" cy="1295700"/>
          </a:xfrm>
          <a:prstGeom prst="roundRect">
            <a:avLst>
              <a:gd fmla="val 4706" name="adj"/>
            </a:avLst>
          </a:prstGeom>
          <a:solidFill>
            <a:srgbClr val="FFFFFF"/>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171" name="Google Shape;171;p18"/>
          <p:cNvSpPr/>
          <p:nvPr/>
        </p:nvSpPr>
        <p:spPr>
          <a:xfrm>
            <a:off x="3093875" y="1405907"/>
            <a:ext cx="2895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700"/>
              <a:buFont typeface="Song Myung"/>
              <a:buNone/>
            </a:pPr>
            <a:r>
              <a:rPr b="0" i="0" lang="en" sz="1700">
                <a:solidFill>
                  <a:srgbClr val="3C3549"/>
                </a:solidFill>
                <a:latin typeface="Song Myung"/>
                <a:ea typeface="Song Myung"/>
                <a:cs typeface="Song Myung"/>
                <a:sym typeface="Song Myung"/>
              </a:rPr>
              <a:t>🛟</a:t>
            </a:r>
            <a:endParaRPr sz="1700">
              <a:solidFill>
                <a:schemeClr val="dk1"/>
              </a:solidFill>
              <a:latin typeface="Arial"/>
              <a:ea typeface="Arial"/>
              <a:cs typeface="Arial"/>
              <a:sym typeface="Arial"/>
            </a:endParaRPr>
          </a:p>
        </p:txBody>
      </p:sp>
      <p:sp>
        <p:nvSpPr>
          <p:cNvPr id="172" name="Google Shape;172;p18"/>
          <p:cNvSpPr/>
          <p:nvPr/>
        </p:nvSpPr>
        <p:spPr>
          <a:xfrm>
            <a:off x="3093875" y="1741207"/>
            <a:ext cx="1752600" cy="19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1F1635"/>
                </a:solidFill>
                <a:latin typeface="Poppins SemiBold"/>
                <a:ea typeface="Poppins SemiBold"/>
                <a:cs typeface="Poppins SemiBold"/>
                <a:sym typeface="Poppins SemiBold"/>
              </a:rPr>
              <a:t>Support questions</a:t>
            </a:r>
            <a:endParaRPr sz="1100">
              <a:solidFill>
                <a:srgbClr val="1F1635"/>
              </a:solidFill>
              <a:latin typeface="Poppins SemiBold"/>
              <a:ea typeface="Poppins SemiBold"/>
              <a:cs typeface="Poppins SemiBold"/>
              <a:sym typeface="Poppins SemiBold"/>
            </a:endParaRPr>
          </a:p>
        </p:txBody>
      </p:sp>
      <p:sp>
        <p:nvSpPr>
          <p:cNvPr id="173" name="Google Shape;173;p18"/>
          <p:cNvSpPr/>
          <p:nvPr/>
        </p:nvSpPr>
        <p:spPr>
          <a:xfrm>
            <a:off x="3093875" y="1992682"/>
            <a:ext cx="1767900" cy="366000"/>
          </a:xfrm>
          <a:prstGeom prst="rect">
            <a:avLst/>
          </a:prstGeom>
          <a:noFill/>
          <a:ln>
            <a:noFill/>
          </a:ln>
        </p:spPr>
        <p:txBody>
          <a:bodyPr anchorCtr="0" anchor="ctr" bIns="200" lIns="200" spcFirstLastPara="1" rIns="200" wrap="square" tIns="200">
            <a:noAutofit/>
          </a:bodyPr>
          <a:lstStyle/>
          <a:p>
            <a:pPr indent="0" lvl="0" marL="0" marR="0" rtl="0" algn="l">
              <a:lnSpc>
                <a:spcPct val="150000"/>
              </a:lnSpc>
              <a:spcBef>
                <a:spcPts val="0"/>
              </a:spcBef>
              <a:spcAft>
                <a:spcPts val="0"/>
              </a:spcAft>
              <a:buClr>
                <a:srgbClr val="6C6876"/>
              </a:buClr>
              <a:buSzPts val="900"/>
              <a:buFont typeface="Poppins"/>
              <a:buNone/>
            </a:pPr>
            <a:r>
              <a:rPr lang="en" sz="900">
                <a:solidFill>
                  <a:srgbClr val="3C3549"/>
                </a:solidFill>
                <a:latin typeface="Poppins"/>
                <a:ea typeface="Poppins"/>
                <a:cs typeface="Poppins"/>
                <a:sym typeface="Poppins"/>
              </a:rPr>
              <a:t>Repeated friction points and troubleshooting needs.</a:t>
            </a:r>
            <a:endParaRPr sz="900">
              <a:solidFill>
                <a:srgbClr val="3C3549"/>
              </a:solidFill>
              <a:latin typeface="Poppins"/>
              <a:ea typeface="Poppins"/>
              <a:cs typeface="Poppins"/>
              <a:sym typeface="Poppins"/>
            </a:endParaRPr>
          </a:p>
        </p:txBody>
      </p:sp>
      <p:sp>
        <p:nvSpPr>
          <p:cNvPr id="174" name="Google Shape;174;p18"/>
          <p:cNvSpPr/>
          <p:nvPr/>
        </p:nvSpPr>
        <p:spPr>
          <a:xfrm>
            <a:off x="480055" y="2945239"/>
            <a:ext cx="2095800" cy="1295700"/>
          </a:xfrm>
          <a:prstGeom prst="roundRect">
            <a:avLst>
              <a:gd fmla="val 4706" name="adj"/>
            </a:avLst>
          </a:prstGeom>
          <a:solidFill>
            <a:srgbClr val="FFFFFF"/>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175" name="Google Shape;175;p18"/>
          <p:cNvSpPr/>
          <p:nvPr/>
        </p:nvSpPr>
        <p:spPr>
          <a:xfrm>
            <a:off x="617224" y="3082407"/>
            <a:ext cx="2895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700"/>
              <a:buFont typeface="Song Myung"/>
              <a:buNone/>
            </a:pPr>
            <a:r>
              <a:rPr b="0" i="0" lang="en" sz="1700">
                <a:solidFill>
                  <a:srgbClr val="3C3549"/>
                </a:solidFill>
                <a:latin typeface="Song Myung"/>
                <a:ea typeface="Song Myung"/>
                <a:cs typeface="Song Myung"/>
                <a:sym typeface="Song Myung"/>
              </a:rPr>
              <a:t>🧩</a:t>
            </a:r>
            <a:endParaRPr sz="1700">
              <a:solidFill>
                <a:schemeClr val="dk1"/>
              </a:solidFill>
              <a:latin typeface="Arial"/>
              <a:ea typeface="Arial"/>
              <a:cs typeface="Arial"/>
              <a:sym typeface="Arial"/>
            </a:endParaRPr>
          </a:p>
        </p:txBody>
      </p:sp>
      <p:sp>
        <p:nvSpPr>
          <p:cNvPr id="176" name="Google Shape;176;p18"/>
          <p:cNvSpPr/>
          <p:nvPr/>
        </p:nvSpPr>
        <p:spPr>
          <a:xfrm>
            <a:off x="617224" y="3417707"/>
            <a:ext cx="1752600" cy="19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1F1635"/>
                </a:solidFill>
                <a:latin typeface="Poppins SemiBold"/>
                <a:ea typeface="Poppins SemiBold"/>
                <a:cs typeface="Poppins SemiBold"/>
                <a:sym typeface="Poppins SemiBold"/>
              </a:rPr>
              <a:t>Product gaps</a:t>
            </a:r>
            <a:endParaRPr sz="1100">
              <a:solidFill>
                <a:srgbClr val="1F1635"/>
              </a:solidFill>
              <a:latin typeface="Poppins SemiBold"/>
              <a:ea typeface="Poppins SemiBold"/>
              <a:cs typeface="Poppins SemiBold"/>
              <a:sym typeface="Poppins SemiBold"/>
            </a:endParaRPr>
          </a:p>
        </p:txBody>
      </p:sp>
      <p:sp>
        <p:nvSpPr>
          <p:cNvPr id="177" name="Google Shape;177;p18"/>
          <p:cNvSpPr/>
          <p:nvPr/>
        </p:nvSpPr>
        <p:spPr>
          <a:xfrm>
            <a:off x="617224" y="3669182"/>
            <a:ext cx="1767900" cy="366000"/>
          </a:xfrm>
          <a:prstGeom prst="rect">
            <a:avLst/>
          </a:prstGeom>
          <a:noFill/>
          <a:ln>
            <a:noFill/>
          </a:ln>
        </p:spPr>
        <p:txBody>
          <a:bodyPr anchorCtr="0" anchor="ctr" bIns="200" lIns="200" spcFirstLastPara="1" rIns="200" wrap="square" tIns="200">
            <a:noAutofit/>
          </a:bodyPr>
          <a:lstStyle/>
          <a:p>
            <a:pPr indent="0" lvl="0" marL="0" marR="0" rtl="0" algn="l">
              <a:lnSpc>
                <a:spcPct val="150000"/>
              </a:lnSpc>
              <a:spcBef>
                <a:spcPts val="0"/>
              </a:spcBef>
              <a:spcAft>
                <a:spcPts val="0"/>
              </a:spcAft>
              <a:buClr>
                <a:srgbClr val="6C6876"/>
              </a:buClr>
              <a:buSzPts val="900"/>
              <a:buFont typeface="Poppins"/>
              <a:buNone/>
            </a:pPr>
            <a:r>
              <a:rPr lang="en" sz="900">
                <a:solidFill>
                  <a:srgbClr val="3C3549"/>
                </a:solidFill>
                <a:latin typeface="Poppins"/>
                <a:ea typeface="Poppins"/>
                <a:cs typeface="Poppins"/>
                <a:sym typeface="Poppins"/>
              </a:rPr>
              <a:t>Places where the market needs more clarity.</a:t>
            </a:r>
            <a:endParaRPr sz="900">
              <a:solidFill>
                <a:srgbClr val="3C3549"/>
              </a:solidFill>
              <a:latin typeface="Poppins"/>
              <a:ea typeface="Poppins"/>
              <a:cs typeface="Poppins"/>
              <a:sym typeface="Poppins"/>
            </a:endParaRPr>
          </a:p>
        </p:txBody>
      </p:sp>
      <p:sp>
        <p:nvSpPr>
          <p:cNvPr id="178" name="Google Shape;178;p18"/>
          <p:cNvSpPr/>
          <p:nvPr/>
        </p:nvSpPr>
        <p:spPr>
          <a:xfrm>
            <a:off x="2956707" y="2945239"/>
            <a:ext cx="2095800" cy="1295700"/>
          </a:xfrm>
          <a:prstGeom prst="roundRect">
            <a:avLst>
              <a:gd fmla="val 4706" name="adj"/>
            </a:avLst>
          </a:prstGeom>
          <a:solidFill>
            <a:srgbClr val="FFFFFF"/>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179" name="Google Shape;179;p18"/>
          <p:cNvSpPr/>
          <p:nvPr/>
        </p:nvSpPr>
        <p:spPr>
          <a:xfrm>
            <a:off x="3093875" y="3082407"/>
            <a:ext cx="289500" cy="228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700"/>
              <a:buFont typeface="Song Myung"/>
              <a:buNone/>
            </a:pPr>
            <a:r>
              <a:rPr b="0" i="0" lang="en" sz="1700">
                <a:solidFill>
                  <a:srgbClr val="3C3549"/>
                </a:solidFill>
                <a:latin typeface="Song Myung"/>
                <a:ea typeface="Song Myung"/>
                <a:cs typeface="Song Myung"/>
                <a:sym typeface="Song Myung"/>
              </a:rPr>
              <a:t>📈</a:t>
            </a:r>
            <a:endParaRPr sz="1700">
              <a:solidFill>
                <a:schemeClr val="dk1"/>
              </a:solidFill>
              <a:latin typeface="Arial"/>
              <a:ea typeface="Arial"/>
              <a:cs typeface="Arial"/>
              <a:sym typeface="Arial"/>
            </a:endParaRPr>
          </a:p>
        </p:txBody>
      </p:sp>
      <p:sp>
        <p:nvSpPr>
          <p:cNvPr id="180" name="Google Shape;180;p18"/>
          <p:cNvSpPr/>
          <p:nvPr/>
        </p:nvSpPr>
        <p:spPr>
          <a:xfrm>
            <a:off x="3093875" y="3417707"/>
            <a:ext cx="1752600" cy="198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1F1635"/>
                </a:solidFill>
                <a:latin typeface="Poppins SemiBold"/>
                <a:ea typeface="Poppins SemiBold"/>
                <a:cs typeface="Poppins SemiBold"/>
                <a:sym typeface="Poppins SemiBold"/>
              </a:rPr>
              <a:t>Industry trends</a:t>
            </a:r>
            <a:endParaRPr sz="1100">
              <a:solidFill>
                <a:srgbClr val="1F1635"/>
              </a:solidFill>
              <a:latin typeface="Poppins SemiBold"/>
              <a:ea typeface="Poppins SemiBold"/>
              <a:cs typeface="Poppins SemiBold"/>
              <a:sym typeface="Poppins SemiBold"/>
            </a:endParaRPr>
          </a:p>
        </p:txBody>
      </p:sp>
      <p:sp>
        <p:nvSpPr>
          <p:cNvPr id="181" name="Google Shape;181;p18"/>
          <p:cNvSpPr/>
          <p:nvPr/>
        </p:nvSpPr>
        <p:spPr>
          <a:xfrm>
            <a:off x="3093875" y="3669182"/>
            <a:ext cx="1767900" cy="366000"/>
          </a:xfrm>
          <a:prstGeom prst="rect">
            <a:avLst/>
          </a:prstGeom>
          <a:noFill/>
          <a:ln>
            <a:noFill/>
          </a:ln>
        </p:spPr>
        <p:txBody>
          <a:bodyPr anchorCtr="0" anchor="ctr" bIns="200" lIns="200" spcFirstLastPara="1" rIns="200" wrap="square" tIns="200">
            <a:noAutofit/>
          </a:bodyPr>
          <a:lstStyle/>
          <a:p>
            <a:pPr indent="0" lvl="0" marL="0" marR="0" rtl="0" algn="l">
              <a:lnSpc>
                <a:spcPct val="150000"/>
              </a:lnSpc>
              <a:spcBef>
                <a:spcPts val="0"/>
              </a:spcBef>
              <a:spcAft>
                <a:spcPts val="0"/>
              </a:spcAft>
              <a:buClr>
                <a:srgbClr val="6C6876"/>
              </a:buClr>
              <a:buSzPts val="900"/>
              <a:buFont typeface="Poppins"/>
              <a:buNone/>
            </a:pPr>
            <a:r>
              <a:rPr lang="en" sz="900">
                <a:solidFill>
                  <a:srgbClr val="3C3549"/>
                </a:solidFill>
                <a:latin typeface="Poppins"/>
                <a:ea typeface="Poppins"/>
                <a:cs typeface="Poppins"/>
                <a:sym typeface="Poppins"/>
              </a:rPr>
              <a:t>Timely shifts, competitor changes, and search demand.</a:t>
            </a:r>
            <a:endParaRPr sz="900">
              <a:solidFill>
                <a:srgbClr val="3C3549"/>
              </a:solidFill>
              <a:latin typeface="Poppins"/>
              <a:ea typeface="Poppins"/>
              <a:cs typeface="Poppins"/>
              <a:sym typeface="Poppins"/>
            </a:endParaRPr>
          </a:p>
        </p:txBody>
      </p:sp>
      <p:sp>
        <p:nvSpPr>
          <p:cNvPr id="182" name="Google Shape;182;p18"/>
          <p:cNvSpPr/>
          <p:nvPr/>
        </p:nvSpPr>
        <p:spPr>
          <a:xfrm>
            <a:off x="5433349" y="1268747"/>
            <a:ext cx="3124500" cy="2972400"/>
          </a:xfrm>
          <a:prstGeom prst="roundRect">
            <a:avLst>
              <a:gd fmla="val 2712" name="adj"/>
            </a:avLst>
          </a:prstGeom>
          <a:solidFill>
            <a:srgbClr val="FFFFFF"/>
          </a:solidFill>
          <a:ln>
            <a:noFill/>
          </a:ln>
        </p:spPr>
        <p:txBody>
          <a:bodyPr anchorCtr="0" anchor="t" bIns="38075" lIns="76200" spcFirstLastPara="1" rIns="76200" wrap="square" tIns="38075">
            <a:noAutofit/>
          </a:bodyPr>
          <a:lstStyle/>
          <a:p>
            <a:pPr indent="0" lvl="0" marL="0" marR="0" rtl="0" algn="l">
              <a:spcBef>
                <a:spcPts val="0"/>
              </a:spcBef>
              <a:spcAft>
                <a:spcPts val="0"/>
              </a:spcAft>
              <a:buNone/>
            </a:pPr>
            <a:r>
              <a:t/>
            </a:r>
            <a:endParaRPr sz="1500">
              <a:solidFill>
                <a:schemeClr val="dk1"/>
              </a:solidFill>
              <a:latin typeface="Arial"/>
              <a:ea typeface="Arial"/>
              <a:cs typeface="Arial"/>
              <a:sym typeface="Arial"/>
            </a:endParaRPr>
          </a:p>
        </p:txBody>
      </p:sp>
      <p:sp>
        <p:nvSpPr>
          <p:cNvPr id="183" name="Google Shape;183;p18"/>
          <p:cNvSpPr/>
          <p:nvPr/>
        </p:nvSpPr>
        <p:spPr>
          <a:xfrm>
            <a:off x="5734126" y="1604038"/>
            <a:ext cx="2522700" cy="2133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300"/>
              <a:buFont typeface="Poppins"/>
              <a:buNone/>
            </a:pPr>
            <a:r>
              <a:rPr lang="en" sz="1300">
                <a:solidFill>
                  <a:srgbClr val="3C3549"/>
                </a:solidFill>
                <a:latin typeface="Poppins Medium"/>
                <a:ea typeface="Poppins Medium"/>
                <a:cs typeface="Poppins Medium"/>
                <a:sym typeface="Poppins Medium"/>
              </a:rPr>
              <a:t>Tools we use</a:t>
            </a:r>
            <a:endParaRPr sz="1300">
              <a:solidFill>
                <a:srgbClr val="3C3549"/>
              </a:solidFill>
              <a:latin typeface="Poppins Medium"/>
              <a:ea typeface="Poppins Medium"/>
              <a:cs typeface="Poppins Medium"/>
              <a:sym typeface="Poppins Medium"/>
            </a:endParaRPr>
          </a:p>
        </p:txBody>
      </p:sp>
      <p:sp>
        <p:nvSpPr>
          <p:cNvPr id="184" name="Google Shape;184;p18"/>
          <p:cNvSpPr/>
          <p:nvPr/>
        </p:nvSpPr>
        <p:spPr>
          <a:xfrm>
            <a:off x="5734118" y="2088359"/>
            <a:ext cx="2523000" cy="1411800"/>
          </a:xfrm>
          <a:prstGeom prst="rect">
            <a:avLst/>
          </a:prstGeom>
          <a:noFill/>
          <a:ln>
            <a:noFill/>
          </a:ln>
        </p:spPr>
        <p:txBody>
          <a:bodyPr anchorCtr="0" anchor="t" bIns="200" lIns="200" spcFirstLastPara="1" rIns="200" wrap="square" tIns="200">
            <a:noAutofit/>
          </a:bodyPr>
          <a:lstStyle/>
          <a:p>
            <a:pPr indent="0" lvl="0" marL="0" marR="0" rtl="0" algn="l">
              <a:lnSpc>
                <a:spcPct val="150000"/>
              </a:lnSpc>
              <a:spcBef>
                <a:spcPts val="0"/>
              </a:spcBef>
              <a:spcAft>
                <a:spcPts val="0"/>
              </a:spcAft>
              <a:buClr>
                <a:srgbClr val="6C6876"/>
              </a:buClr>
              <a:buSzPts val="1000"/>
              <a:buFont typeface="Poppins"/>
              <a:buNone/>
            </a:pPr>
            <a:r>
              <a:rPr b="1" lang="en" sz="1000">
                <a:solidFill>
                  <a:srgbClr val="3C3549"/>
                </a:solidFill>
                <a:latin typeface="Poppins"/>
                <a:ea typeface="Poppins"/>
                <a:cs typeface="Poppins"/>
                <a:sym typeface="Poppins"/>
              </a:rPr>
              <a:t>• ChatGPT and Claude for framing and ideation</a:t>
            </a:r>
            <a:endParaRPr b="1" sz="1000">
              <a:solidFill>
                <a:srgbClr val="3C3549"/>
              </a:solidFill>
              <a:latin typeface="Poppins"/>
              <a:ea typeface="Poppins"/>
              <a:cs typeface="Poppins"/>
              <a:sym typeface="Poppins"/>
            </a:endParaRPr>
          </a:p>
          <a:p>
            <a:pPr indent="0" lvl="0" marL="0" marR="0" rtl="0" algn="l">
              <a:lnSpc>
                <a:spcPct val="150000"/>
              </a:lnSpc>
              <a:spcBef>
                <a:spcPts val="0"/>
              </a:spcBef>
              <a:spcAft>
                <a:spcPts val="0"/>
              </a:spcAft>
              <a:buClr>
                <a:srgbClr val="6C6876"/>
              </a:buClr>
              <a:buSzPts val="1000"/>
              <a:buFont typeface="Poppins"/>
              <a:buNone/>
            </a:pPr>
            <a:r>
              <a:rPr lang="en" sz="1000">
                <a:solidFill>
                  <a:srgbClr val="3C3549"/>
                </a:solidFill>
                <a:latin typeface="Poppins SemiBold"/>
                <a:ea typeface="Poppins SemiBold"/>
                <a:cs typeface="Poppins SemiBold"/>
                <a:sym typeface="Poppins SemiBold"/>
              </a:rPr>
              <a:t>• AirOps for workflow support and recommendations</a:t>
            </a:r>
            <a:endParaRPr sz="1000">
              <a:solidFill>
                <a:srgbClr val="3C3549"/>
              </a:solidFill>
              <a:latin typeface="Poppins SemiBold"/>
              <a:ea typeface="Poppins SemiBold"/>
              <a:cs typeface="Poppins SemiBold"/>
              <a:sym typeface="Poppins SemiBold"/>
            </a:endParaRPr>
          </a:p>
          <a:p>
            <a:pPr indent="0" lvl="0" marL="0" marR="0" rtl="0" algn="l">
              <a:lnSpc>
                <a:spcPct val="150000"/>
              </a:lnSpc>
              <a:spcBef>
                <a:spcPts val="0"/>
              </a:spcBef>
              <a:spcAft>
                <a:spcPts val="0"/>
              </a:spcAft>
              <a:buClr>
                <a:schemeClr val="dk1"/>
              </a:buClr>
              <a:buSzPts val="1000"/>
              <a:buFont typeface="Arial"/>
              <a:buNone/>
            </a:pPr>
            <a:r>
              <a:t/>
            </a:r>
            <a:endParaRPr sz="1000">
              <a:solidFill>
                <a:srgbClr val="3C3549"/>
              </a:solidFill>
              <a:latin typeface="Poppins"/>
              <a:ea typeface="Poppins"/>
              <a:cs typeface="Poppins"/>
              <a:sym typeface="Poppins"/>
            </a:endParaRPr>
          </a:p>
          <a:p>
            <a:pPr indent="0" lvl="0" marL="0" marR="0" rtl="0" algn="l">
              <a:lnSpc>
                <a:spcPct val="150000"/>
              </a:lnSpc>
              <a:spcBef>
                <a:spcPts val="0"/>
              </a:spcBef>
              <a:spcAft>
                <a:spcPts val="0"/>
              </a:spcAft>
              <a:buClr>
                <a:srgbClr val="6C6876"/>
              </a:buClr>
              <a:buSzPts val="1000"/>
              <a:buFont typeface="Poppins"/>
              <a:buNone/>
            </a:pPr>
            <a:r>
              <a:rPr lang="en" sz="900">
                <a:solidFill>
                  <a:srgbClr val="3C3549"/>
                </a:solidFill>
                <a:latin typeface="Poppins"/>
                <a:ea typeface="Poppins"/>
                <a:cs typeface="Poppins"/>
                <a:sym typeface="Poppins"/>
              </a:rPr>
              <a:t>Best ideas usually start with what the team hears every day.</a:t>
            </a:r>
            <a:endParaRPr sz="900">
              <a:solidFill>
                <a:srgbClr val="3C3549"/>
              </a:solidFill>
              <a:latin typeface="Poppins"/>
              <a:ea typeface="Poppins"/>
              <a:cs typeface="Poppins"/>
              <a:sym typeface="Poppins"/>
            </a:endParaRPr>
          </a:p>
        </p:txBody>
      </p:sp>
      <p:pic>
        <p:nvPicPr>
          <p:cNvPr id="185" name="Google Shape;185;p18" title="Group 4507.png"/>
          <p:cNvPicPr preferRelativeResize="0"/>
          <p:nvPr/>
        </p:nvPicPr>
        <p:blipFill>
          <a:blip r:embed="rId3">
            <a:alphaModFix/>
          </a:blip>
          <a:stretch>
            <a:fillRect/>
          </a:stretch>
        </p:blipFill>
        <p:spPr>
          <a:xfrm>
            <a:off x="7735019" y="3358738"/>
            <a:ext cx="631200" cy="75744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9FF"/>
        </a:solidFill>
      </p:bgPr>
    </p:bg>
    <p:spTree>
      <p:nvGrpSpPr>
        <p:cNvPr id="190" name="Shape 190"/>
        <p:cNvGrpSpPr/>
        <p:nvPr/>
      </p:nvGrpSpPr>
      <p:grpSpPr>
        <a:xfrm>
          <a:off x="0" y="0"/>
          <a:ext cx="0" cy="0"/>
          <a:chOff x="0" y="0"/>
          <a:chExt cx="0" cy="0"/>
        </a:xfrm>
      </p:grpSpPr>
      <p:pic>
        <p:nvPicPr>
          <p:cNvPr id="191" name="Google Shape;191;p19" title="Preview Social Post 4.png"/>
          <p:cNvPicPr preferRelativeResize="0"/>
          <p:nvPr/>
        </p:nvPicPr>
        <p:blipFill rotWithShape="1">
          <a:blip r:embed="rId3">
            <a:alphaModFix amt="60000"/>
          </a:blip>
          <a:srcRect b="5068" l="0" r="0" t="5068"/>
          <a:stretch/>
        </p:blipFill>
        <p:spPr>
          <a:xfrm>
            <a:off x="0" y="0"/>
            <a:ext cx="9144003" cy="5143499"/>
          </a:xfrm>
          <a:prstGeom prst="rect">
            <a:avLst/>
          </a:prstGeom>
          <a:noFill/>
          <a:ln>
            <a:noFill/>
          </a:ln>
        </p:spPr>
      </p:pic>
      <p:sp>
        <p:nvSpPr>
          <p:cNvPr id="192" name="Google Shape;192;p19"/>
          <p:cNvSpPr/>
          <p:nvPr/>
        </p:nvSpPr>
        <p:spPr>
          <a:xfrm>
            <a:off x="1592869" y="1464094"/>
            <a:ext cx="6046200" cy="3150600"/>
          </a:xfrm>
          <a:prstGeom prst="roundRect">
            <a:avLst>
              <a:gd fmla="val 0"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193" name="Google Shape;193;p19"/>
          <p:cNvSpPr/>
          <p:nvPr/>
        </p:nvSpPr>
        <p:spPr>
          <a:xfrm>
            <a:off x="480059" y="308606"/>
            <a:ext cx="22335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Validate Ideas</a:t>
            </a:r>
            <a:endParaRPr sz="2100">
              <a:solidFill>
                <a:srgbClr val="3C247F"/>
              </a:solidFill>
              <a:latin typeface="Arial"/>
              <a:ea typeface="Arial"/>
              <a:cs typeface="Arial"/>
              <a:sym typeface="Arial"/>
            </a:endParaRPr>
          </a:p>
        </p:txBody>
      </p:sp>
      <p:sp>
        <p:nvSpPr>
          <p:cNvPr id="194" name="Google Shape;194;p19"/>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lang="en" sz="900">
                <a:solidFill>
                  <a:srgbClr val="3C247F"/>
                </a:solidFill>
                <a:latin typeface="Poppins Medium"/>
                <a:ea typeface="Poppins Medium"/>
                <a:cs typeface="Poppins Medium"/>
                <a:sym typeface="Poppins Medium"/>
              </a:rPr>
              <a:t>We don’t guess. We validate.</a:t>
            </a:r>
            <a:endParaRPr sz="900">
              <a:solidFill>
                <a:srgbClr val="3C247F"/>
              </a:solidFill>
              <a:latin typeface="Poppins Medium"/>
              <a:ea typeface="Poppins Medium"/>
              <a:cs typeface="Poppins Medium"/>
              <a:sym typeface="Poppins Medium"/>
            </a:endParaRPr>
          </a:p>
        </p:txBody>
      </p:sp>
      <p:cxnSp>
        <p:nvCxnSpPr>
          <p:cNvPr id="195" name="Google Shape;195;p19"/>
          <p:cNvCxnSpPr/>
          <p:nvPr/>
        </p:nvCxnSpPr>
        <p:spPr>
          <a:xfrm>
            <a:off x="480060" y="994410"/>
            <a:ext cx="8160900" cy="0"/>
          </a:xfrm>
          <a:prstGeom prst="straightConnector1">
            <a:avLst/>
          </a:prstGeom>
          <a:noFill/>
          <a:ln cap="flat" cmpd="sng" w="9525">
            <a:solidFill>
              <a:srgbClr val="3C247F"/>
            </a:solidFill>
            <a:prstDash val="solid"/>
            <a:round/>
            <a:headEnd len="sm" w="sm" type="none"/>
            <a:tailEnd len="sm" w="sm" type="none"/>
          </a:ln>
        </p:spPr>
      </p:cxnSp>
      <p:sp>
        <p:nvSpPr>
          <p:cNvPr id="196" name="Google Shape;196;p19"/>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06</a:t>
            </a:r>
            <a:endParaRPr sz="800">
              <a:solidFill>
                <a:schemeClr val="dk1"/>
              </a:solidFill>
              <a:latin typeface="Arial"/>
              <a:ea typeface="Arial"/>
              <a:cs typeface="Arial"/>
              <a:sym typeface="Arial"/>
            </a:endParaRPr>
          </a:p>
        </p:txBody>
      </p:sp>
      <p:sp>
        <p:nvSpPr>
          <p:cNvPr id="197" name="Google Shape;197;p19"/>
          <p:cNvSpPr/>
          <p:nvPr/>
        </p:nvSpPr>
        <p:spPr>
          <a:xfrm>
            <a:off x="6143081" y="317944"/>
            <a:ext cx="2498100" cy="456000"/>
          </a:xfrm>
          <a:prstGeom prst="roundRect">
            <a:avLst>
              <a:gd fmla="val 7619" name="adj"/>
            </a:avLst>
          </a:prstGeom>
          <a:solidFill>
            <a:srgbClr val="FFFFFF"/>
          </a:solidFill>
          <a:ln cap="flat" cmpd="sng" w="9525">
            <a:solidFill>
              <a:srgbClr val="DCB8FE"/>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8" name="Google Shape;198;p19"/>
          <p:cNvSpPr/>
          <p:nvPr/>
        </p:nvSpPr>
        <p:spPr>
          <a:xfrm>
            <a:off x="7106803" y="450019"/>
            <a:ext cx="1404600" cy="19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Recommendations</a:t>
            </a:r>
            <a:endParaRPr sz="1100">
              <a:solidFill>
                <a:srgbClr val="3C247F"/>
              </a:solidFill>
              <a:latin typeface="Poppins SemiBold"/>
              <a:ea typeface="Poppins SemiBold"/>
              <a:cs typeface="Poppins SemiBold"/>
              <a:sym typeface="Poppins SemiBold"/>
            </a:endParaRPr>
          </a:p>
        </p:txBody>
      </p:sp>
      <p:pic>
        <p:nvPicPr>
          <p:cNvPr id="199" name="Google Shape;199;p19" title="AiropsContentGaps.png"/>
          <p:cNvPicPr preferRelativeResize="0"/>
          <p:nvPr/>
        </p:nvPicPr>
        <p:blipFill rotWithShape="1">
          <a:blip r:embed="rId4">
            <a:alphaModFix/>
          </a:blip>
          <a:srcRect b="8240" l="15226" r="0" t="0"/>
          <a:stretch/>
        </p:blipFill>
        <p:spPr>
          <a:xfrm>
            <a:off x="1481927" y="1355520"/>
            <a:ext cx="6046297" cy="3150540"/>
          </a:xfrm>
          <a:prstGeom prst="rect">
            <a:avLst/>
          </a:prstGeom>
          <a:noFill/>
          <a:ln>
            <a:noFill/>
          </a:ln>
        </p:spPr>
      </p:pic>
      <p:pic>
        <p:nvPicPr>
          <p:cNvPr id="200" name="Google Shape;200;p19"/>
          <p:cNvPicPr preferRelativeResize="0"/>
          <p:nvPr/>
        </p:nvPicPr>
        <p:blipFill rotWithShape="1">
          <a:blip r:embed="rId5">
            <a:alphaModFix/>
          </a:blip>
          <a:srcRect b="37302" l="32213" r="31064" t="36947"/>
          <a:stretch/>
        </p:blipFill>
        <p:spPr>
          <a:xfrm>
            <a:off x="6272859" y="412003"/>
            <a:ext cx="764273" cy="2679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9FF"/>
        </a:solidFill>
      </p:bgPr>
    </p:bg>
    <p:spTree>
      <p:nvGrpSpPr>
        <p:cNvPr id="205" name="Shape 205"/>
        <p:cNvGrpSpPr/>
        <p:nvPr/>
      </p:nvGrpSpPr>
      <p:grpSpPr>
        <a:xfrm>
          <a:off x="0" y="0"/>
          <a:ext cx="0" cy="0"/>
          <a:chOff x="0" y="0"/>
          <a:chExt cx="0" cy="0"/>
        </a:xfrm>
      </p:grpSpPr>
      <p:pic>
        <p:nvPicPr>
          <p:cNvPr id="206" name="Google Shape;206;p20" title="Preview Social Post 4.png"/>
          <p:cNvPicPr preferRelativeResize="0"/>
          <p:nvPr/>
        </p:nvPicPr>
        <p:blipFill rotWithShape="1">
          <a:blip r:embed="rId3">
            <a:alphaModFix amt="60000"/>
          </a:blip>
          <a:srcRect b="5068" l="0" r="0" t="5068"/>
          <a:stretch/>
        </p:blipFill>
        <p:spPr>
          <a:xfrm>
            <a:off x="0" y="0"/>
            <a:ext cx="9144003" cy="5143499"/>
          </a:xfrm>
          <a:prstGeom prst="rect">
            <a:avLst/>
          </a:prstGeom>
          <a:noFill/>
          <a:ln>
            <a:noFill/>
          </a:ln>
        </p:spPr>
      </p:pic>
      <p:sp>
        <p:nvSpPr>
          <p:cNvPr id="207" name="Google Shape;207;p20"/>
          <p:cNvSpPr/>
          <p:nvPr/>
        </p:nvSpPr>
        <p:spPr>
          <a:xfrm>
            <a:off x="4765444" y="2682994"/>
            <a:ext cx="3875700" cy="2073000"/>
          </a:xfrm>
          <a:prstGeom prst="roundRect">
            <a:avLst>
              <a:gd fmla="val 0"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08" name="Google Shape;208;p20"/>
          <p:cNvSpPr/>
          <p:nvPr/>
        </p:nvSpPr>
        <p:spPr>
          <a:xfrm>
            <a:off x="561975" y="1420313"/>
            <a:ext cx="4640100" cy="2417700"/>
          </a:xfrm>
          <a:prstGeom prst="roundRect">
            <a:avLst>
              <a:gd fmla="val 0"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09" name="Google Shape;209;p20"/>
          <p:cNvSpPr/>
          <p:nvPr/>
        </p:nvSpPr>
        <p:spPr>
          <a:xfrm>
            <a:off x="480059" y="308606"/>
            <a:ext cx="22335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Validate Ideas</a:t>
            </a:r>
            <a:endParaRPr sz="2100">
              <a:solidFill>
                <a:srgbClr val="3C247F"/>
              </a:solidFill>
              <a:latin typeface="Arial"/>
              <a:ea typeface="Arial"/>
              <a:cs typeface="Arial"/>
              <a:sym typeface="Arial"/>
            </a:endParaRPr>
          </a:p>
        </p:txBody>
      </p:sp>
      <p:sp>
        <p:nvSpPr>
          <p:cNvPr id="210" name="Google Shape;210;p20"/>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lang="en" sz="900">
                <a:solidFill>
                  <a:srgbClr val="3C247F"/>
                </a:solidFill>
                <a:latin typeface="Poppins Medium"/>
                <a:ea typeface="Poppins Medium"/>
                <a:cs typeface="Poppins Medium"/>
                <a:sym typeface="Poppins Medium"/>
              </a:rPr>
              <a:t>We don’t guess. We validate.</a:t>
            </a:r>
            <a:endParaRPr sz="900">
              <a:solidFill>
                <a:srgbClr val="3C247F"/>
              </a:solidFill>
              <a:latin typeface="Poppins Medium"/>
              <a:ea typeface="Poppins Medium"/>
              <a:cs typeface="Poppins Medium"/>
              <a:sym typeface="Poppins Medium"/>
            </a:endParaRPr>
          </a:p>
        </p:txBody>
      </p:sp>
      <p:cxnSp>
        <p:nvCxnSpPr>
          <p:cNvPr id="211" name="Google Shape;211;p20"/>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212" name="Google Shape;212;p20"/>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06</a:t>
            </a:r>
            <a:endParaRPr sz="800">
              <a:solidFill>
                <a:schemeClr val="dk1"/>
              </a:solidFill>
              <a:latin typeface="Arial"/>
              <a:ea typeface="Arial"/>
              <a:cs typeface="Arial"/>
              <a:sym typeface="Arial"/>
            </a:endParaRPr>
          </a:p>
        </p:txBody>
      </p:sp>
      <p:sp>
        <p:nvSpPr>
          <p:cNvPr id="213" name="Google Shape;213;p20"/>
          <p:cNvSpPr/>
          <p:nvPr/>
        </p:nvSpPr>
        <p:spPr>
          <a:xfrm>
            <a:off x="6143081" y="317944"/>
            <a:ext cx="2498100" cy="456000"/>
          </a:xfrm>
          <a:prstGeom prst="roundRect">
            <a:avLst>
              <a:gd fmla="val 7619" name="adj"/>
            </a:avLst>
          </a:prstGeom>
          <a:solidFill>
            <a:srgbClr val="FFFFFF"/>
          </a:solidFill>
          <a:ln cap="flat" cmpd="sng" w="9525">
            <a:solidFill>
              <a:srgbClr val="DCB8FE"/>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4" name="Google Shape;214;p20"/>
          <p:cNvSpPr/>
          <p:nvPr/>
        </p:nvSpPr>
        <p:spPr>
          <a:xfrm>
            <a:off x="7106803" y="450019"/>
            <a:ext cx="1404600" cy="192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100"/>
              <a:buFont typeface="Poppins"/>
              <a:buNone/>
            </a:pPr>
            <a:r>
              <a:rPr lang="en" sz="1100">
                <a:solidFill>
                  <a:srgbClr val="3C247F"/>
                </a:solidFill>
                <a:latin typeface="Poppins SemiBold"/>
                <a:ea typeface="Poppins SemiBold"/>
                <a:cs typeface="Poppins SemiBold"/>
                <a:sym typeface="Poppins SemiBold"/>
              </a:rPr>
              <a:t>Recommendations and content report</a:t>
            </a:r>
            <a:endParaRPr sz="1100">
              <a:solidFill>
                <a:srgbClr val="3C247F"/>
              </a:solidFill>
              <a:latin typeface="Poppins SemiBold"/>
              <a:ea typeface="Poppins SemiBold"/>
              <a:cs typeface="Poppins SemiBold"/>
              <a:sym typeface="Poppins SemiBold"/>
            </a:endParaRPr>
          </a:p>
        </p:txBody>
      </p:sp>
      <p:pic>
        <p:nvPicPr>
          <p:cNvPr id="215" name="Google Shape;215;p20"/>
          <p:cNvPicPr preferRelativeResize="0"/>
          <p:nvPr/>
        </p:nvPicPr>
        <p:blipFill rotWithShape="1">
          <a:blip r:embed="rId4">
            <a:alphaModFix/>
          </a:blip>
          <a:srcRect b="37302" l="32213" r="31064" t="36947"/>
          <a:stretch/>
        </p:blipFill>
        <p:spPr>
          <a:xfrm>
            <a:off x="6272859" y="412003"/>
            <a:ext cx="764273" cy="267956"/>
          </a:xfrm>
          <a:prstGeom prst="rect">
            <a:avLst/>
          </a:prstGeom>
          <a:noFill/>
          <a:ln>
            <a:noFill/>
          </a:ln>
        </p:spPr>
      </p:pic>
      <p:pic>
        <p:nvPicPr>
          <p:cNvPr id="216" name="Google Shape;216;p20" title="Airops-AlmostPageOne.png"/>
          <p:cNvPicPr preferRelativeResize="0"/>
          <p:nvPr/>
        </p:nvPicPr>
        <p:blipFill rotWithShape="1">
          <a:blip r:embed="rId5">
            <a:alphaModFix/>
          </a:blip>
          <a:srcRect b="8517" l="15839" r="0" t="0"/>
          <a:stretch/>
        </p:blipFill>
        <p:spPr>
          <a:xfrm>
            <a:off x="495994" y="1346869"/>
            <a:ext cx="4640121" cy="2417831"/>
          </a:xfrm>
          <a:prstGeom prst="rect">
            <a:avLst/>
          </a:prstGeom>
          <a:noFill/>
          <a:ln>
            <a:noFill/>
          </a:ln>
        </p:spPr>
      </p:pic>
      <p:pic>
        <p:nvPicPr>
          <p:cNvPr id="217" name="Google Shape;217;p20" title="ContentReport.png"/>
          <p:cNvPicPr preferRelativeResize="0"/>
          <p:nvPr/>
        </p:nvPicPr>
        <p:blipFill>
          <a:blip r:embed="rId6">
            <a:alphaModFix/>
          </a:blip>
          <a:stretch>
            <a:fillRect/>
          </a:stretch>
        </p:blipFill>
        <p:spPr>
          <a:xfrm>
            <a:off x="4672077" y="2587416"/>
            <a:ext cx="3875646" cy="2072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7DEFF"/>
        </a:solidFill>
      </p:bgPr>
    </p:bg>
    <p:spTree>
      <p:nvGrpSpPr>
        <p:cNvPr id="222" name="Shape 222"/>
        <p:cNvGrpSpPr/>
        <p:nvPr/>
      </p:nvGrpSpPr>
      <p:grpSpPr>
        <a:xfrm>
          <a:off x="0" y="0"/>
          <a:ext cx="0" cy="0"/>
          <a:chOff x="0" y="0"/>
          <a:chExt cx="0" cy="0"/>
        </a:xfrm>
      </p:grpSpPr>
      <p:pic>
        <p:nvPicPr>
          <p:cNvPr id="223" name="Google Shape;223;p21" title="Preview Social Post 4.png"/>
          <p:cNvPicPr preferRelativeResize="0"/>
          <p:nvPr/>
        </p:nvPicPr>
        <p:blipFill rotWithShape="1">
          <a:blip r:embed="rId3">
            <a:alphaModFix amt="60000"/>
          </a:blip>
          <a:srcRect b="5068" l="0" r="0" t="5068"/>
          <a:stretch/>
        </p:blipFill>
        <p:spPr>
          <a:xfrm>
            <a:off x="0" y="0"/>
            <a:ext cx="9144003" cy="5143499"/>
          </a:xfrm>
          <a:prstGeom prst="rect">
            <a:avLst/>
          </a:prstGeom>
          <a:noFill/>
          <a:ln>
            <a:noFill/>
          </a:ln>
        </p:spPr>
      </p:pic>
      <p:sp>
        <p:nvSpPr>
          <p:cNvPr id="224" name="Google Shape;224;p21"/>
          <p:cNvSpPr/>
          <p:nvPr/>
        </p:nvSpPr>
        <p:spPr>
          <a:xfrm>
            <a:off x="3712931" y="1438763"/>
            <a:ext cx="3783900" cy="3273000"/>
          </a:xfrm>
          <a:prstGeom prst="roundRect">
            <a:avLst>
              <a:gd fmla="val 0" name="adj"/>
            </a:avLst>
          </a:prstGeom>
          <a:solidFill>
            <a:srgbClr val="CBB8FF"/>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p>
        </p:txBody>
      </p:sp>
      <p:sp>
        <p:nvSpPr>
          <p:cNvPr id="225" name="Google Shape;225;p21"/>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Double Down on What Works</a:t>
            </a:r>
            <a:endParaRPr sz="2100">
              <a:solidFill>
                <a:srgbClr val="3C247F"/>
              </a:solidFill>
              <a:latin typeface="Arial"/>
              <a:ea typeface="Arial"/>
              <a:cs typeface="Arial"/>
              <a:sym typeface="Arial"/>
            </a:endParaRPr>
          </a:p>
        </p:txBody>
      </p:sp>
      <p:cxnSp>
        <p:nvCxnSpPr>
          <p:cNvPr id="226" name="Google Shape;226;p21"/>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227" name="Google Shape;227;p21"/>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07</a:t>
            </a:r>
            <a:endParaRPr sz="800">
              <a:solidFill>
                <a:schemeClr val="dk1"/>
              </a:solidFill>
              <a:latin typeface="Arial"/>
              <a:ea typeface="Arial"/>
              <a:cs typeface="Arial"/>
              <a:sym typeface="Arial"/>
            </a:endParaRPr>
          </a:p>
        </p:txBody>
      </p:sp>
      <p:sp>
        <p:nvSpPr>
          <p:cNvPr id="228" name="Google Shape;228;p21"/>
          <p:cNvSpPr/>
          <p:nvPr/>
        </p:nvSpPr>
        <p:spPr>
          <a:xfrm>
            <a:off x="480049" y="1303020"/>
            <a:ext cx="22632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1800"/>
              <a:buFont typeface="Song Myung"/>
              <a:buNone/>
            </a:pPr>
            <a:r>
              <a:rPr i="0" lang="en" sz="1400">
                <a:solidFill>
                  <a:srgbClr val="3C247F"/>
                </a:solidFill>
                <a:latin typeface="Poppins SemiBold"/>
                <a:ea typeface="Poppins SemiBold"/>
                <a:cs typeface="Poppins SemiBold"/>
                <a:sym typeface="Poppins SemiBold"/>
              </a:rPr>
              <a:t>Update &gt; reinvent</a:t>
            </a:r>
            <a:endParaRPr sz="1400">
              <a:solidFill>
                <a:srgbClr val="3C247F"/>
              </a:solidFill>
              <a:latin typeface="Poppins SemiBold"/>
              <a:ea typeface="Poppins SemiBold"/>
              <a:cs typeface="Poppins SemiBold"/>
              <a:sym typeface="Poppins SemiBold"/>
            </a:endParaRPr>
          </a:p>
        </p:txBody>
      </p:sp>
      <p:sp>
        <p:nvSpPr>
          <p:cNvPr id="229" name="Google Shape;229;p21"/>
          <p:cNvSpPr/>
          <p:nvPr/>
        </p:nvSpPr>
        <p:spPr>
          <a:xfrm>
            <a:off x="548629" y="1748790"/>
            <a:ext cx="2811900" cy="754500"/>
          </a:xfrm>
          <a:prstGeom prst="rect">
            <a:avLst/>
          </a:prstGeom>
          <a:noFill/>
          <a:ln>
            <a:noFill/>
          </a:ln>
        </p:spPr>
        <p:txBody>
          <a:bodyPr anchorCtr="0" anchor="t" bIns="0" lIns="0" spcFirstLastPara="1" rIns="0" wrap="square" tIns="0">
            <a:noAutofit/>
          </a:bodyPr>
          <a:lstStyle/>
          <a:p>
            <a:pPr indent="-95250" lvl="0" marL="114300" marR="0" rtl="0" algn="l">
              <a:lnSpc>
                <a:spcPct val="150000"/>
              </a:lnSpc>
              <a:spcBef>
                <a:spcPts val="0"/>
              </a:spcBef>
              <a:spcAft>
                <a:spcPts val="0"/>
              </a:spcAft>
              <a:buClr>
                <a:srgbClr val="3C3549"/>
              </a:buClr>
              <a:buSzPts val="1100"/>
              <a:buFont typeface="Poppins Medium"/>
              <a:buChar char="•"/>
            </a:pPr>
            <a:r>
              <a:rPr lang="en" sz="1100">
                <a:solidFill>
                  <a:srgbClr val="3C3549"/>
                </a:solidFill>
                <a:latin typeface="Poppins Medium"/>
                <a:ea typeface="Poppins Medium"/>
                <a:cs typeface="Poppins Medium"/>
                <a:sym typeface="Poppins Medium"/>
              </a:rPr>
              <a:t>Optimize high-performing posts</a:t>
            </a:r>
            <a:endParaRPr sz="1100">
              <a:solidFill>
                <a:srgbClr val="3C3549"/>
              </a:solidFill>
              <a:latin typeface="Poppins Medium"/>
              <a:ea typeface="Poppins Medium"/>
              <a:cs typeface="Poppins Medium"/>
              <a:sym typeface="Poppins Medium"/>
            </a:endParaRPr>
          </a:p>
          <a:p>
            <a:pPr indent="-95250" lvl="0" marL="114300" marR="0" rtl="0" algn="l">
              <a:lnSpc>
                <a:spcPct val="150000"/>
              </a:lnSpc>
              <a:spcBef>
                <a:spcPts val="0"/>
              </a:spcBef>
              <a:spcAft>
                <a:spcPts val="0"/>
              </a:spcAft>
              <a:buClr>
                <a:srgbClr val="3C3549"/>
              </a:buClr>
              <a:buSzPts val="1100"/>
              <a:buFont typeface="Poppins Medium"/>
              <a:buChar char="•"/>
            </a:pPr>
            <a:r>
              <a:rPr lang="en" sz="1100">
                <a:solidFill>
                  <a:srgbClr val="3C3549"/>
                </a:solidFill>
                <a:latin typeface="Poppins Medium"/>
                <a:ea typeface="Poppins Medium"/>
                <a:cs typeface="Poppins Medium"/>
                <a:sym typeface="Poppins Medium"/>
              </a:rPr>
              <a:t>Focus on “Benchmark Recommends”</a:t>
            </a:r>
            <a:endParaRPr sz="1100">
              <a:solidFill>
                <a:srgbClr val="3C3549"/>
              </a:solidFill>
              <a:latin typeface="Poppins Medium"/>
              <a:ea typeface="Poppins Medium"/>
              <a:cs typeface="Poppins Medium"/>
              <a:sym typeface="Poppins Medium"/>
            </a:endParaRPr>
          </a:p>
        </p:txBody>
      </p:sp>
      <p:pic>
        <p:nvPicPr>
          <p:cNvPr id="230" name="Google Shape;230;p21" title="FireShot Capture 017 - Benchmark Recommends - Page 2 of 4 - Benchmark Email_ - [www.benchmarkemail.com].png"/>
          <p:cNvPicPr preferRelativeResize="0"/>
          <p:nvPr/>
        </p:nvPicPr>
        <p:blipFill rotWithShape="1">
          <a:blip r:embed="rId4">
            <a:alphaModFix/>
          </a:blip>
          <a:srcRect b="59665" l="0" r="0" t="25184"/>
          <a:stretch/>
        </p:blipFill>
        <p:spPr>
          <a:xfrm>
            <a:off x="3663244" y="3003112"/>
            <a:ext cx="3744844" cy="1620675"/>
          </a:xfrm>
          <a:prstGeom prst="rect">
            <a:avLst/>
          </a:prstGeom>
          <a:noFill/>
          <a:ln>
            <a:noFill/>
          </a:ln>
        </p:spPr>
      </p:pic>
      <p:pic>
        <p:nvPicPr>
          <p:cNvPr id="231" name="Google Shape;231;p21" title="FireShot Capture 016 - Benchmark Recommends - Benchmark Email - [www.benchmarkemail.com].png"/>
          <p:cNvPicPr preferRelativeResize="0"/>
          <p:nvPr/>
        </p:nvPicPr>
        <p:blipFill rotWithShape="1">
          <a:blip r:embed="rId5">
            <a:alphaModFix/>
          </a:blip>
          <a:srcRect b="59330" l="0" r="0" t="24897"/>
          <a:stretch/>
        </p:blipFill>
        <p:spPr>
          <a:xfrm>
            <a:off x="3663244" y="1366415"/>
            <a:ext cx="3744844" cy="168717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E9FF"/>
        </a:solidFill>
      </p:bgPr>
    </p:bg>
    <p:spTree>
      <p:nvGrpSpPr>
        <p:cNvPr id="236" name="Shape 236"/>
        <p:cNvGrpSpPr/>
        <p:nvPr/>
      </p:nvGrpSpPr>
      <p:grpSpPr>
        <a:xfrm>
          <a:off x="0" y="0"/>
          <a:ext cx="0" cy="0"/>
          <a:chOff x="0" y="0"/>
          <a:chExt cx="0" cy="0"/>
        </a:xfrm>
      </p:grpSpPr>
      <p:pic>
        <p:nvPicPr>
          <p:cNvPr id="237" name="Google Shape;237;p22" title="Preview Social Post 4.png"/>
          <p:cNvPicPr preferRelativeResize="0"/>
          <p:nvPr/>
        </p:nvPicPr>
        <p:blipFill rotWithShape="1">
          <a:blip r:embed="rId3">
            <a:alphaModFix amt="60000"/>
          </a:blip>
          <a:srcRect b="5068" l="0" r="0" t="5068"/>
          <a:stretch/>
        </p:blipFill>
        <p:spPr>
          <a:xfrm>
            <a:off x="0" y="0"/>
            <a:ext cx="9144003" cy="5143499"/>
          </a:xfrm>
          <a:prstGeom prst="rect">
            <a:avLst/>
          </a:prstGeom>
          <a:noFill/>
          <a:ln>
            <a:noFill/>
          </a:ln>
        </p:spPr>
      </p:pic>
      <p:sp>
        <p:nvSpPr>
          <p:cNvPr id="238" name="Google Shape;238;p22"/>
          <p:cNvSpPr/>
          <p:nvPr/>
        </p:nvSpPr>
        <p:spPr>
          <a:xfrm>
            <a:off x="561600" y="2728350"/>
            <a:ext cx="2316300" cy="4665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9" name="Google Shape;239;p22"/>
          <p:cNvSpPr/>
          <p:nvPr/>
        </p:nvSpPr>
        <p:spPr>
          <a:xfrm>
            <a:off x="561600" y="2065398"/>
            <a:ext cx="2316300" cy="4665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40" name="Google Shape;240;p22"/>
          <p:cNvSpPr/>
          <p:nvPr/>
        </p:nvSpPr>
        <p:spPr>
          <a:xfrm>
            <a:off x="561600" y="1402463"/>
            <a:ext cx="2316300" cy="466500"/>
          </a:xfrm>
          <a:prstGeom prst="roundRect">
            <a:avLst>
              <a:gd fmla="val 8824" name="adj"/>
            </a:avLst>
          </a:prstGeom>
          <a:solidFill>
            <a:srgbClr val="CBB8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41" name="Google Shape;241;p22"/>
          <p:cNvSpPr/>
          <p:nvPr/>
        </p:nvSpPr>
        <p:spPr>
          <a:xfrm>
            <a:off x="480060" y="308610"/>
            <a:ext cx="6035100" cy="3771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3C3549"/>
              </a:buClr>
              <a:buSzPts val="2100"/>
              <a:buFont typeface="Song Myung"/>
              <a:buNone/>
            </a:pPr>
            <a:r>
              <a:rPr b="0" i="0" lang="en" sz="2100">
                <a:solidFill>
                  <a:srgbClr val="3C247F"/>
                </a:solidFill>
                <a:latin typeface="Song Myung"/>
                <a:ea typeface="Song Myung"/>
                <a:cs typeface="Song Myung"/>
                <a:sym typeface="Song Myung"/>
              </a:rPr>
              <a:t>Add Timely Content</a:t>
            </a:r>
            <a:endParaRPr sz="2100">
              <a:solidFill>
                <a:srgbClr val="3C247F"/>
              </a:solidFill>
              <a:latin typeface="Arial"/>
              <a:ea typeface="Arial"/>
              <a:cs typeface="Arial"/>
              <a:sym typeface="Arial"/>
            </a:endParaRPr>
          </a:p>
        </p:txBody>
      </p:sp>
      <p:sp>
        <p:nvSpPr>
          <p:cNvPr id="242" name="Google Shape;242;p22"/>
          <p:cNvSpPr/>
          <p:nvPr/>
        </p:nvSpPr>
        <p:spPr>
          <a:xfrm>
            <a:off x="480060" y="699516"/>
            <a:ext cx="5829300" cy="2400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900"/>
              <a:buFont typeface="Poppins"/>
              <a:buNone/>
            </a:pPr>
            <a:r>
              <a:rPr lang="en" sz="900">
                <a:solidFill>
                  <a:srgbClr val="3C247F"/>
                </a:solidFill>
                <a:latin typeface="Poppins Medium"/>
                <a:ea typeface="Poppins Medium"/>
                <a:cs typeface="Poppins Medium"/>
                <a:sym typeface="Poppins Medium"/>
              </a:rPr>
              <a:t>We stay flexible</a:t>
            </a:r>
            <a:endParaRPr sz="900">
              <a:solidFill>
                <a:srgbClr val="3C247F"/>
              </a:solidFill>
              <a:latin typeface="Poppins Medium"/>
              <a:ea typeface="Poppins Medium"/>
              <a:cs typeface="Poppins Medium"/>
              <a:sym typeface="Poppins Medium"/>
            </a:endParaRPr>
          </a:p>
        </p:txBody>
      </p:sp>
      <p:cxnSp>
        <p:nvCxnSpPr>
          <p:cNvPr id="243" name="Google Shape;243;p22"/>
          <p:cNvCxnSpPr/>
          <p:nvPr/>
        </p:nvCxnSpPr>
        <p:spPr>
          <a:xfrm>
            <a:off x="480060" y="994410"/>
            <a:ext cx="8160900" cy="0"/>
          </a:xfrm>
          <a:prstGeom prst="straightConnector1">
            <a:avLst/>
          </a:prstGeom>
          <a:noFill/>
          <a:ln cap="flat" cmpd="sng" w="9525">
            <a:solidFill>
              <a:srgbClr val="DCB8FE"/>
            </a:solidFill>
            <a:prstDash val="solid"/>
            <a:round/>
            <a:headEnd len="sm" w="sm" type="none"/>
            <a:tailEnd len="sm" w="sm" type="none"/>
          </a:ln>
        </p:spPr>
      </p:cxnSp>
      <p:sp>
        <p:nvSpPr>
          <p:cNvPr id="244" name="Google Shape;244;p22"/>
          <p:cNvSpPr/>
          <p:nvPr/>
        </p:nvSpPr>
        <p:spPr>
          <a:xfrm>
            <a:off x="8538210" y="260604"/>
            <a:ext cx="308700" cy="2058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Clr>
                <a:srgbClr val="3C247F"/>
              </a:buClr>
              <a:buSzPts val="800"/>
              <a:buFont typeface="Poppins"/>
              <a:buNone/>
            </a:pPr>
            <a:r>
              <a:rPr b="0" lang="en" sz="800">
                <a:solidFill>
                  <a:srgbClr val="3C247F"/>
                </a:solidFill>
                <a:latin typeface="Poppins"/>
                <a:ea typeface="Poppins"/>
                <a:cs typeface="Poppins"/>
                <a:sym typeface="Poppins"/>
              </a:rPr>
              <a:t>08</a:t>
            </a:r>
            <a:endParaRPr sz="800">
              <a:solidFill>
                <a:schemeClr val="dk1"/>
              </a:solidFill>
              <a:latin typeface="Arial"/>
              <a:ea typeface="Arial"/>
              <a:cs typeface="Arial"/>
              <a:sym typeface="Arial"/>
            </a:endParaRPr>
          </a:p>
        </p:txBody>
      </p:sp>
      <p:sp>
        <p:nvSpPr>
          <p:cNvPr id="245" name="Google Shape;245;p22"/>
          <p:cNvSpPr/>
          <p:nvPr/>
        </p:nvSpPr>
        <p:spPr>
          <a:xfrm>
            <a:off x="480056" y="1337306"/>
            <a:ext cx="2316300" cy="466500"/>
          </a:xfrm>
          <a:prstGeom prst="roundRect">
            <a:avLst>
              <a:gd fmla="val 8824"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46" name="Google Shape;246;p22"/>
          <p:cNvSpPr/>
          <p:nvPr/>
        </p:nvSpPr>
        <p:spPr>
          <a:xfrm>
            <a:off x="617925" y="1474466"/>
            <a:ext cx="1985400" cy="157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SemiBold"/>
                <a:ea typeface="Poppins SemiBold"/>
                <a:cs typeface="Poppins SemiBold"/>
                <a:sym typeface="Poppins SemiBold"/>
              </a:rPr>
              <a:t>Product updates</a:t>
            </a:r>
            <a:endParaRPr sz="1100">
              <a:solidFill>
                <a:srgbClr val="3C247F"/>
              </a:solidFill>
              <a:latin typeface="Poppins SemiBold"/>
              <a:ea typeface="Poppins SemiBold"/>
              <a:cs typeface="Poppins SemiBold"/>
              <a:sym typeface="Poppins SemiBold"/>
            </a:endParaRPr>
          </a:p>
        </p:txBody>
      </p:sp>
      <p:sp>
        <p:nvSpPr>
          <p:cNvPr id="247" name="Google Shape;247;p22"/>
          <p:cNvSpPr/>
          <p:nvPr/>
        </p:nvSpPr>
        <p:spPr>
          <a:xfrm>
            <a:off x="480056" y="1988813"/>
            <a:ext cx="2316300" cy="466500"/>
          </a:xfrm>
          <a:prstGeom prst="roundRect">
            <a:avLst>
              <a:gd fmla="val 8824"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48" name="Google Shape;248;p22"/>
          <p:cNvSpPr/>
          <p:nvPr/>
        </p:nvSpPr>
        <p:spPr>
          <a:xfrm>
            <a:off x="617925" y="2125973"/>
            <a:ext cx="1985400" cy="157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SemiBold"/>
                <a:ea typeface="Poppins SemiBold"/>
                <a:cs typeface="Poppins SemiBold"/>
                <a:sym typeface="Poppins SemiBold"/>
              </a:rPr>
              <a:t>Industry changes</a:t>
            </a:r>
            <a:endParaRPr sz="1100">
              <a:solidFill>
                <a:srgbClr val="3C247F"/>
              </a:solidFill>
              <a:latin typeface="Poppins SemiBold"/>
              <a:ea typeface="Poppins SemiBold"/>
              <a:cs typeface="Poppins SemiBold"/>
              <a:sym typeface="Poppins SemiBold"/>
            </a:endParaRPr>
          </a:p>
        </p:txBody>
      </p:sp>
      <p:sp>
        <p:nvSpPr>
          <p:cNvPr id="249" name="Google Shape;249;p22"/>
          <p:cNvSpPr/>
          <p:nvPr/>
        </p:nvSpPr>
        <p:spPr>
          <a:xfrm>
            <a:off x="480056" y="2640320"/>
            <a:ext cx="2316300" cy="466500"/>
          </a:xfrm>
          <a:prstGeom prst="roundRect">
            <a:avLst>
              <a:gd fmla="val 8824" name="adj"/>
            </a:avLst>
          </a:prstGeom>
          <a:solidFill>
            <a:srgbClr val="FFFFFF"/>
          </a:solid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0" name="Google Shape;250;p22"/>
          <p:cNvSpPr/>
          <p:nvPr/>
        </p:nvSpPr>
        <p:spPr>
          <a:xfrm>
            <a:off x="617925" y="2777480"/>
            <a:ext cx="1985400" cy="1578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Clr>
                <a:srgbClr val="6C6876"/>
              </a:buClr>
              <a:buSzPts val="1200"/>
              <a:buFont typeface="Poppins"/>
              <a:buNone/>
            </a:pPr>
            <a:r>
              <a:rPr lang="en" sz="1100">
                <a:solidFill>
                  <a:srgbClr val="3C247F"/>
                </a:solidFill>
                <a:latin typeface="Poppins SemiBold"/>
                <a:ea typeface="Poppins SemiBold"/>
                <a:cs typeface="Poppins SemiBold"/>
                <a:sym typeface="Poppins SemiBold"/>
              </a:rPr>
              <a:t>New customer questions</a:t>
            </a:r>
            <a:endParaRPr sz="1100">
              <a:solidFill>
                <a:srgbClr val="3C247F"/>
              </a:solidFill>
              <a:latin typeface="Poppins SemiBold"/>
              <a:ea typeface="Poppins SemiBold"/>
              <a:cs typeface="Poppins SemiBold"/>
              <a:sym typeface="Poppins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